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9" r:id="rId13"/>
    <p:sldId id="25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125" d="100"/>
          <a:sy n="125" d="100"/>
        </p:scale>
        <p:origin x="1592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50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90FAACB-B947-F25D-CCE8-ABDB539E22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5A9E1E-4110-D0C0-FE3B-B9A0D68829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5021B-F696-4C36-A986-6152D48A6364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DC04A7-43EC-130D-91C1-F5FBD969E9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DECE86-F194-F16A-8AE9-055A4D737A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AF999-113B-43F5-8790-E38A77F03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72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C5E73-ED2A-4980-9E2A-7D6FBA4D3B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0186A-F9D8-4A22-BEB0-6FDBE9BAB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0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0186A-F9D8-4A22-BEB0-6FDBE9BABC1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4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C6B6DE-E654-06E2-DB0F-59F2CBC4BD59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" y="-6120"/>
            <a:ext cx="12192000" cy="6864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899C2D-7821-0C4B-C92C-AE5A87902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AE113C-ABCB-9274-BE67-684107FF7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D6A95F-EB84-7452-BD33-B98793E1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580DE-0778-A0AC-198C-E4434FCD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235E1-8441-8464-4BF0-DFCCF29F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CE890C-31AB-2AA8-60EA-9F095F5B7F56}"/>
              </a:ext>
            </a:extLst>
          </p:cNvPr>
          <p:cNvPicPr/>
          <p:nvPr userDrawn="1"/>
        </p:nvPicPr>
        <p:blipFill>
          <a:blip r:embed="rId3"/>
          <a:stretch/>
        </p:blipFill>
        <p:spPr>
          <a:xfrm>
            <a:off x="0" y="-6120"/>
            <a:ext cx="12203610" cy="6864120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39834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FE85F-3EF1-E60C-CCEB-92A0C8A1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827143-5951-462E-39BF-C3D63BADF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B8CD0-99CD-54AF-62AA-7389BC78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98B25-53E8-1C87-2252-289EF4E15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9F9302-66F8-55E5-B84A-FAAFA725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3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42AB9E-C26D-5F1F-7E9C-F2E794D7F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0783FA-E50B-9CEB-BFC5-DF1C8988D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5C756-3A3E-BE2A-E7B1-31EF11D0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8B442-C4B2-D5EE-F4E0-678DEA41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2CDF47-D68F-6279-5BC6-BD1F2822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8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8AD9C35-D7D8-D640-1A44-7A604B26C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E05803-AD82-D332-FF89-2DCF5457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7" y="89309"/>
            <a:ext cx="6396733" cy="603279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2E83C-136F-BE22-1519-A88DB520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8D897B-2A5F-2C5A-B60F-6524930A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089AA-E3A8-89AC-218B-2183528E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811653-884B-0373-E915-9B8EA7DB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B9DBDD3F-7263-B110-D412-95DB0E39D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39" b="41316"/>
          <a:stretch/>
        </p:blipFill>
        <p:spPr>
          <a:xfrm>
            <a:off x="10316515" y="6441822"/>
            <a:ext cx="2185266" cy="372334"/>
          </a:xfrm>
          <a:prstGeom prst="rect">
            <a:avLst/>
          </a:prstGeom>
        </p:spPr>
      </p:pic>
      <p:sp>
        <p:nvSpPr>
          <p:cNvPr id="10" name="bg object 17">
            <a:extLst>
              <a:ext uri="{FF2B5EF4-FFF2-40B4-BE49-F238E27FC236}">
                <a16:creationId xmlns:a16="http://schemas.microsoft.com/office/drawing/2014/main" id="{49610FF3-0373-2F34-E9D0-220B7738764B}"/>
              </a:ext>
            </a:extLst>
          </p:cNvPr>
          <p:cNvSpPr/>
          <p:nvPr userDrawn="1"/>
        </p:nvSpPr>
        <p:spPr>
          <a:xfrm>
            <a:off x="334267" y="735389"/>
            <a:ext cx="668655" cy="33655"/>
          </a:xfrm>
          <a:custGeom>
            <a:avLst/>
            <a:gdLst/>
            <a:ahLst/>
            <a:cxnLst/>
            <a:rect l="l" t="t" r="r" b="b"/>
            <a:pathLst>
              <a:path w="668655" h="33654">
                <a:moveTo>
                  <a:pt x="668535" y="33426"/>
                </a:moveTo>
                <a:lnTo>
                  <a:pt x="0" y="33426"/>
                </a:lnTo>
                <a:lnTo>
                  <a:pt x="0" y="0"/>
                </a:lnTo>
                <a:lnTo>
                  <a:pt x="668535" y="0"/>
                </a:lnTo>
                <a:lnTo>
                  <a:pt x="668535" y="33426"/>
                </a:lnTo>
                <a:close/>
              </a:path>
            </a:pathLst>
          </a:custGeom>
          <a:solidFill>
            <a:srgbClr val="00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736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3D4BD-7E60-C71A-0EED-35EF8C68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AC869E-97E0-D4DD-BF99-0D4E0E05D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D3B7E-F12E-0732-295B-A692CD7C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66A0D-8AF9-A219-48A3-877DD5A1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FFD6C9-0D61-F0AF-3D57-6623DEC4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9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B192C-C3FC-207E-701E-3FD9F278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712C4-DAC3-0937-EA4A-BA8D5BB34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1678F1-E68B-5A09-ED19-73EB10893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DA713-3CAF-CF6B-4499-81582C01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D49B53-5E71-F89E-4484-E90FC18A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BAD9C-EC43-092C-9598-C4557678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7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D5272-10C2-F824-E6D8-2409449F2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419105-C40C-3A70-1C54-CCBA53105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A04F57-DDA6-4117-DBE9-30F0EA37C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285548-2B79-D0CC-1B61-F30433803E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6509F-CD38-429F-A815-9777A7958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4C4D79-55B6-499F-B59A-06C912E0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2CEC30-9450-96ED-2F1A-B8F7CD46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F981D9-9FAE-BEF6-6F8D-1F8ECBE8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8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1791B-BBE3-0879-2BD1-450DFA91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03141C-A843-35B9-08A5-178D6DEF2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0D17D-986C-0094-D21B-8BF7DD94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7B9E80-45B1-8B97-11D2-69A05CCA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80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0D861F-5E87-A0E1-A5A7-6B93CDBF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174C4A-9BE1-FCC5-37FA-18355B80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CF0699-7805-2D40-3DAF-53C19ADF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C66956-07C5-6E46-B438-18B6FEF6F0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  <p:pic>
        <p:nvPicPr>
          <p:cNvPr id="6" name="그림 5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C04C887F-3E4F-E287-7689-763A3EAB7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39" b="41316"/>
          <a:stretch/>
        </p:blipFill>
        <p:spPr>
          <a:xfrm>
            <a:off x="10316515" y="6441822"/>
            <a:ext cx="2185266" cy="372334"/>
          </a:xfrm>
          <a:prstGeom prst="rect">
            <a:avLst/>
          </a:prstGeom>
        </p:spPr>
      </p:pic>
      <p:sp>
        <p:nvSpPr>
          <p:cNvPr id="9" name="bg object 17">
            <a:extLst>
              <a:ext uri="{FF2B5EF4-FFF2-40B4-BE49-F238E27FC236}">
                <a16:creationId xmlns:a16="http://schemas.microsoft.com/office/drawing/2014/main" id="{BF4C3C3F-DB00-8D17-D285-F88CF7F2E3F5}"/>
              </a:ext>
            </a:extLst>
          </p:cNvPr>
          <p:cNvSpPr/>
          <p:nvPr userDrawn="1"/>
        </p:nvSpPr>
        <p:spPr>
          <a:xfrm>
            <a:off x="334267" y="735389"/>
            <a:ext cx="668655" cy="33655"/>
          </a:xfrm>
          <a:custGeom>
            <a:avLst/>
            <a:gdLst/>
            <a:ahLst/>
            <a:cxnLst/>
            <a:rect l="l" t="t" r="r" b="b"/>
            <a:pathLst>
              <a:path w="668655" h="33654">
                <a:moveTo>
                  <a:pt x="668535" y="33426"/>
                </a:moveTo>
                <a:lnTo>
                  <a:pt x="0" y="33426"/>
                </a:lnTo>
                <a:lnTo>
                  <a:pt x="0" y="0"/>
                </a:lnTo>
                <a:lnTo>
                  <a:pt x="668535" y="0"/>
                </a:lnTo>
                <a:lnTo>
                  <a:pt x="668535" y="33426"/>
                </a:lnTo>
                <a:close/>
              </a:path>
            </a:pathLst>
          </a:custGeom>
          <a:solidFill>
            <a:srgbClr val="00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0316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888C8-8996-658D-726B-54F0BCCB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0311F-ACEA-0C90-FF1F-E15C45083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01262-BEC2-BCFE-5E7C-6FCEE62CE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B25E81-E0BE-6BAB-359F-1EC51FA8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CAFEF8-F87D-199E-49F9-2541458B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6A442A-B754-C7D0-F7F5-20705423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34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32048-7824-CBF2-A445-E1A247270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B6B9AA-6538-06B1-38A3-B2CFB0CF9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1FE9C7-0021-EB94-F080-CD41D685E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AE16B4-7958-3093-EF4D-F9A086FF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9BF18-B2E8-FD28-B78F-47BBFAFA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6134EA-8F3A-C1AA-1F2E-5F0223F05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9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D51D37-76AB-35EB-C3D7-F7DB26D7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BEFF7-37E0-701C-6B22-725748D69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89D8F-B441-D27D-8C22-1F30346B4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045139-849A-4C0E-863B-1FE108D8617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C0ACDB-CEA2-A9C3-773E-9CDEAC054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78BC4-F458-3D73-43E3-7849D19FE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373F68-28E1-4F48-BA2C-B34D7D18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AE067-EF8A-1251-6B38-0BF217A4C3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차세대 함정 및 상선에 대한 지능형 </a:t>
            </a:r>
            <a:br>
              <a:rPr lang="en-US" altLang="ko-KR" sz="3600" dirty="0">
                <a:solidFill>
                  <a:schemeClr val="bg1"/>
                </a:solidFill>
              </a:rPr>
            </a:br>
            <a:r>
              <a:rPr lang="ko-KR" altLang="en-US" sz="3600" dirty="0">
                <a:solidFill>
                  <a:schemeClr val="bg1"/>
                </a:solidFill>
              </a:rPr>
              <a:t>통합 관제 플랫폼 연구</a:t>
            </a:r>
            <a:br>
              <a:rPr lang="en-US" altLang="ko-KR" sz="3600" dirty="0">
                <a:solidFill>
                  <a:schemeClr val="bg1"/>
                </a:solidFill>
              </a:rPr>
            </a:b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6B9029-3711-E55F-8767-95D00E83E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87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부산대학교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조선해양공학과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김도형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E85BE10-8780-5511-BF62-611D69D9F7BF}"/>
              </a:ext>
            </a:extLst>
          </p:cNvPr>
          <p:cNvSpPr/>
          <p:nvPr/>
        </p:nvSpPr>
        <p:spPr>
          <a:xfrm>
            <a:off x="5694780" y="3915000"/>
            <a:ext cx="802440" cy="33840"/>
          </a:xfrm>
          <a:custGeom>
            <a:avLst/>
            <a:gdLst/>
            <a:ahLst/>
            <a:cxnLst/>
            <a:rect l="0" t="0" r="r" b="b"/>
            <a:pathLst>
              <a:path w="2229" h="94">
                <a:moveTo>
                  <a:pt x="0" y="0"/>
                </a:moveTo>
                <a:lnTo>
                  <a:pt x="2229" y="0"/>
                </a:lnTo>
                <a:lnTo>
                  <a:pt x="2229" y="94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60A5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5583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1">
            <a:extLst>
              <a:ext uri="{FF2B5EF4-FFF2-40B4-BE49-F238E27FC236}">
                <a16:creationId xmlns:a16="http://schemas.microsoft.com/office/drawing/2014/main" id="{01505D17-40F7-8363-9D16-FB214D438A2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994" y="2284055"/>
            <a:ext cx="5470692" cy="2858100"/>
          </a:xfrm>
          <a:prstGeom prst="rect">
            <a:avLst/>
          </a:prstGeom>
        </p:spPr>
      </p:pic>
      <p:graphicFrame>
        <p:nvGraphicFramePr>
          <p:cNvPr id="3" name="object 42">
            <a:extLst>
              <a:ext uri="{FF2B5EF4-FFF2-40B4-BE49-F238E27FC236}">
                <a16:creationId xmlns:a16="http://schemas.microsoft.com/office/drawing/2014/main" id="{C565FFF3-BEA2-6E04-BE62-C61E866E2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684515"/>
              </p:ext>
            </p:extLst>
          </p:nvPr>
        </p:nvGraphicFramePr>
        <p:xfrm>
          <a:off x="6530453" y="4059926"/>
          <a:ext cx="4337683" cy="2213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8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구</a:t>
                      </a:r>
                      <a:r>
                        <a:rPr sz="950" spc="-2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950">
                        <a:latin typeface="Malgun Gothic"/>
                        <a:cs typeface="Malgun Gothic"/>
                      </a:endParaRPr>
                    </a:p>
                  </a:txBody>
                  <a:tcPr marL="0" marR="0" marT="75565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  <a:solidFill>
                      <a:srgbClr val="64FFD9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900" b="1" spc="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CBM</a:t>
                      </a:r>
                      <a:r>
                        <a:rPr sz="900" b="1" spc="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95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단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독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50" spc="-2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기능</a:t>
                      </a:r>
                      <a:endParaRPr sz="950">
                        <a:latin typeface="Malgun Gothic"/>
                        <a:cs typeface="Malgun Gothic"/>
                      </a:endParaRPr>
                    </a:p>
                  </a:txBody>
                  <a:tcPr marL="0" marR="0" marT="75565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  <a:solidFill>
                      <a:srgbClr val="64FFD9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950" spc="-3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디지털</a:t>
                      </a:r>
                      <a:r>
                        <a:rPr sz="950" spc="-4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트</a:t>
                      </a:r>
                      <a:r>
                        <a:rPr sz="95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윈</a:t>
                      </a:r>
                      <a:r>
                        <a:rPr sz="950" spc="-4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50" spc="-1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연계</a:t>
                      </a:r>
                      <a:r>
                        <a:rPr sz="950" spc="-4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5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시</a:t>
                      </a:r>
                      <a:r>
                        <a:rPr sz="950" spc="-4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50" spc="-1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확장</a:t>
                      </a:r>
                      <a:r>
                        <a:rPr sz="950" spc="-4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50" spc="-2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기능</a:t>
                      </a:r>
                      <a:endParaRPr sz="950">
                        <a:latin typeface="Malgun Gothic"/>
                        <a:cs typeface="Malgun Gothic"/>
                      </a:endParaRPr>
                    </a:p>
                  </a:txBody>
                  <a:tcPr marL="0" marR="0" marT="75565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  <a:solidFill>
                      <a:srgbClr val="64FFD9">
                        <a:alpha val="101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04139" marR="205104">
                        <a:lnSpc>
                          <a:spcPct val="115399"/>
                        </a:lnSpc>
                        <a:spcBef>
                          <a:spcPts val="420"/>
                        </a:spcBef>
                      </a:pPr>
                      <a:r>
                        <a:rPr sz="950" spc="-4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데이터 </a:t>
                      </a:r>
                      <a:r>
                        <a:rPr sz="950" spc="-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활용</a:t>
                      </a:r>
                      <a:endParaRPr sz="950">
                        <a:latin typeface="Malgun Gothic"/>
                        <a:cs typeface="Malgun Gothic"/>
                      </a:endParaRPr>
                    </a:p>
                  </a:txBody>
                  <a:tcPr marL="0" marR="0" marT="53340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 marR="100330">
                        <a:lnSpc>
                          <a:spcPct val="121900"/>
                        </a:lnSpc>
                        <a:spcBef>
                          <a:spcPts val="409"/>
                        </a:spcBef>
                      </a:pP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실시간</a:t>
                      </a:r>
                      <a:r>
                        <a:rPr sz="900" spc="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상태</a:t>
                      </a:r>
                      <a:r>
                        <a:rPr sz="900" spc="3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모니터링</a:t>
                      </a:r>
                      <a:r>
                        <a:rPr sz="900" spc="3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5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및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이상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감지</a:t>
                      </a:r>
                      <a:endParaRPr sz="900">
                        <a:latin typeface="Malgun Gothic"/>
                        <a:cs typeface="Malgun Gothic"/>
                      </a:endParaRPr>
                    </a:p>
                  </a:txBody>
                  <a:tcPr marL="0" marR="0" marT="52069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 marR="159385">
                        <a:lnSpc>
                          <a:spcPct val="121900"/>
                        </a:lnSpc>
                        <a:spcBef>
                          <a:spcPts val="409"/>
                        </a:spcBef>
                      </a:pP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가상</a:t>
                      </a:r>
                      <a:r>
                        <a:rPr sz="900" spc="3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환경에서의</a:t>
                      </a:r>
                      <a:r>
                        <a:rPr sz="900" spc="4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고장</a:t>
                      </a:r>
                      <a:r>
                        <a:rPr sz="900" spc="3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시뮬레이션</a:t>
                      </a:r>
                      <a:r>
                        <a:rPr sz="900" spc="4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5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및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영향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분석</a:t>
                      </a:r>
                      <a:endParaRPr sz="900">
                        <a:latin typeface="Malgun Gothic"/>
                        <a:cs typeface="Malgun Gothic"/>
                      </a:endParaRPr>
                    </a:p>
                  </a:txBody>
                  <a:tcPr marL="0" marR="0" marT="52069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04139" marR="162560">
                        <a:lnSpc>
                          <a:spcPct val="115399"/>
                        </a:lnSpc>
                        <a:spcBef>
                          <a:spcPts val="420"/>
                        </a:spcBef>
                      </a:pPr>
                      <a:r>
                        <a:rPr sz="950" spc="-3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진단</a:t>
                      </a:r>
                      <a:r>
                        <a:rPr sz="900" b="1" i="1" spc="-35" dirty="0">
                          <a:solidFill>
                            <a:srgbClr val="D0D5DA"/>
                          </a:solidFill>
                          <a:latin typeface="Bookman Old Style"/>
                          <a:cs typeface="Bookman Old Style"/>
                        </a:rPr>
                        <a:t>/</a:t>
                      </a:r>
                      <a:r>
                        <a:rPr sz="950" spc="-3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예 </a:t>
                      </a:r>
                      <a:r>
                        <a:rPr sz="950" spc="-5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측</a:t>
                      </a:r>
                      <a:endParaRPr sz="950">
                        <a:latin typeface="Malgun Gothic"/>
                        <a:cs typeface="Malgun Gothic"/>
                      </a:endParaRPr>
                    </a:p>
                  </a:txBody>
                  <a:tcPr marL="0" marR="0" marT="53340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 marR="180340">
                        <a:lnSpc>
                          <a:spcPct val="121900"/>
                        </a:lnSpc>
                        <a:spcBef>
                          <a:spcPts val="409"/>
                        </a:spcBef>
                      </a:pP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통계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기반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고장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시점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5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예 측</a:t>
                      </a:r>
                      <a:endParaRPr sz="900">
                        <a:latin typeface="Malgun Gothic"/>
                        <a:cs typeface="Malgun Gothic"/>
                      </a:endParaRPr>
                    </a:p>
                  </a:txBody>
                  <a:tcPr marL="0" marR="0" marT="52069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 marR="202565">
                        <a:lnSpc>
                          <a:spcPct val="121900"/>
                        </a:lnSpc>
                        <a:spcBef>
                          <a:spcPts val="409"/>
                        </a:spcBef>
                      </a:pP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물리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모델</a:t>
                      </a:r>
                      <a:r>
                        <a:rPr sz="900" spc="1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기반의</a:t>
                      </a:r>
                      <a:r>
                        <a:rPr sz="900" spc="1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정밀</a:t>
                      </a:r>
                      <a:r>
                        <a:rPr sz="900" spc="1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수명</a:t>
                      </a:r>
                      <a:r>
                        <a:rPr sz="900" spc="1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예측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5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및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성능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저하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분석</a:t>
                      </a:r>
                      <a:endParaRPr sz="900">
                        <a:latin typeface="Malgun Gothic"/>
                        <a:cs typeface="Malgun Gothic"/>
                      </a:endParaRPr>
                    </a:p>
                  </a:txBody>
                  <a:tcPr marL="0" marR="0" marT="52069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04139" marR="205104">
                        <a:lnSpc>
                          <a:spcPct val="115399"/>
                        </a:lnSpc>
                        <a:spcBef>
                          <a:spcPts val="420"/>
                        </a:spcBef>
                      </a:pPr>
                      <a:r>
                        <a:rPr sz="950" spc="-4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의사결 </a:t>
                      </a:r>
                      <a:r>
                        <a:rPr sz="950" spc="-5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정</a:t>
                      </a:r>
                      <a:endParaRPr sz="950">
                        <a:latin typeface="Malgun Gothic"/>
                        <a:cs typeface="Malgun Gothic"/>
                      </a:endParaRPr>
                    </a:p>
                  </a:txBody>
                  <a:tcPr marL="0" marR="0" marT="53340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 marR="100330">
                        <a:lnSpc>
                          <a:spcPct val="121900"/>
                        </a:lnSpc>
                        <a:spcBef>
                          <a:spcPts val="409"/>
                        </a:spcBef>
                      </a:pP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데이터</a:t>
                      </a:r>
                      <a:r>
                        <a:rPr sz="900" spc="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기반</a:t>
                      </a:r>
                      <a:r>
                        <a:rPr sz="900" spc="3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유지보수</a:t>
                      </a:r>
                      <a:r>
                        <a:rPr sz="900" spc="3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5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시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점</a:t>
                      </a:r>
                      <a:r>
                        <a:rPr sz="900" spc="-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결정</a:t>
                      </a:r>
                      <a:endParaRPr sz="900">
                        <a:latin typeface="Malgun Gothic"/>
                        <a:cs typeface="Malgun Gothic"/>
                      </a:endParaRPr>
                    </a:p>
                  </a:txBody>
                  <a:tcPr marL="0" marR="0" marT="52069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 marR="159385">
                        <a:lnSpc>
                          <a:spcPct val="121900"/>
                        </a:lnSpc>
                        <a:spcBef>
                          <a:spcPts val="409"/>
                        </a:spcBef>
                      </a:pP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다양한</a:t>
                      </a:r>
                      <a:r>
                        <a:rPr sz="900" spc="3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시나리오</a:t>
                      </a:r>
                      <a:r>
                        <a:rPr sz="900" spc="3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테스트를</a:t>
                      </a:r>
                      <a:r>
                        <a:rPr sz="900" spc="3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통한</a:t>
                      </a:r>
                      <a:r>
                        <a:rPr sz="900" spc="3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최적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유지보수</a:t>
                      </a:r>
                      <a:r>
                        <a:rPr sz="900" spc="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전략</a:t>
                      </a:r>
                      <a:r>
                        <a:rPr sz="900" spc="3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수립</a:t>
                      </a:r>
                      <a:endParaRPr sz="900">
                        <a:latin typeface="Malgun Gothic"/>
                        <a:cs typeface="Malgun Gothic"/>
                      </a:endParaRPr>
                    </a:p>
                  </a:txBody>
                  <a:tcPr marL="0" marR="0" marT="52069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0413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50" spc="-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가시성</a:t>
                      </a:r>
                      <a:endParaRPr sz="950">
                        <a:latin typeface="Malgun Gothic"/>
                        <a:cs typeface="Malgun Gothic"/>
                      </a:endParaRPr>
                    </a:p>
                  </a:txBody>
                  <a:tcPr marL="0" marR="0" marT="27305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 marR="137795">
                        <a:lnSpc>
                          <a:spcPct val="121900"/>
                        </a:lnSpc>
                        <a:spcBef>
                          <a:spcPts val="409"/>
                        </a:spcBef>
                      </a:pP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대시보드</a:t>
                      </a:r>
                      <a:r>
                        <a:rPr sz="900" spc="3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형태의</a:t>
                      </a:r>
                      <a:r>
                        <a:rPr sz="900" spc="4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데이터 시각화</a:t>
                      </a:r>
                      <a:endParaRPr sz="900">
                        <a:latin typeface="Malgun Gothic"/>
                        <a:cs typeface="Malgun Gothic"/>
                      </a:endParaRPr>
                    </a:p>
                  </a:txBody>
                  <a:tcPr marL="0" marR="0" marT="52069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 marR="191770">
                        <a:lnSpc>
                          <a:spcPct val="121900"/>
                        </a:lnSpc>
                        <a:spcBef>
                          <a:spcPts val="409"/>
                        </a:spcBef>
                      </a:pPr>
                      <a:r>
                        <a:rPr sz="900" spc="130" dirty="0">
                          <a:solidFill>
                            <a:srgbClr val="D0D5DA"/>
                          </a:solidFill>
                          <a:latin typeface="Trebuchet MS"/>
                          <a:cs typeface="Trebuchet MS"/>
                        </a:rPr>
                        <a:t>3D</a:t>
                      </a:r>
                      <a:r>
                        <a:rPr sz="900" spc="55" dirty="0">
                          <a:solidFill>
                            <a:srgbClr val="D0D5D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모델을</a:t>
                      </a:r>
                      <a:r>
                        <a:rPr sz="900" spc="1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통한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직관적</a:t>
                      </a:r>
                      <a:r>
                        <a:rPr sz="900" spc="1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상태</a:t>
                      </a:r>
                      <a:r>
                        <a:rPr sz="900" spc="1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25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시각화 </a:t>
                      </a:r>
                      <a:r>
                        <a:rPr sz="90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및 원격 </a:t>
                      </a:r>
                      <a:r>
                        <a:rPr sz="900" spc="-20" dirty="0">
                          <a:solidFill>
                            <a:srgbClr val="D0D5DA"/>
                          </a:solidFill>
                          <a:latin typeface="Malgun Gothic"/>
                          <a:cs typeface="Malgun Gothic"/>
                        </a:rPr>
                        <a:t>모니터링</a:t>
                      </a:r>
                      <a:endParaRPr sz="900" dirty="0">
                        <a:latin typeface="Malgun Gothic"/>
                        <a:cs typeface="Malgun Gothic"/>
                      </a:endParaRPr>
                    </a:p>
                  </a:txBody>
                  <a:tcPr marL="0" marR="0" marT="52069" marB="0">
                    <a:lnL w="9525">
                      <a:solidFill>
                        <a:srgbClr val="64FFD9"/>
                      </a:solidFill>
                      <a:prstDash val="solid"/>
                    </a:lnL>
                    <a:lnR w="9525">
                      <a:solidFill>
                        <a:srgbClr val="64FFD9"/>
                      </a:solidFill>
                      <a:prstDash val="solid"/>
                    </a:lnR>
                    <a:lnT w="9525">
                      <a:solidFill>
                        <a:srgbClr val="64FFD9"/>
                      </a:solidFill>
                      <a:prstDash val="solid"/>
                    </a:lnT>
                    <a:lnB w="9525">
                      <a:solidFill>
                        <a:srgbClr val="64FF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41">
            <a:extLst>
              <a:ext uri="{FF2B5EF4-FFF2-40B4-BE49-F238E27FC236}">
                <a16:creationId xmlns:a16="http://schemas.microsoft.com/office/drawing/2014/main" id="{9793437F-4B2C-CD11-7297-1E3594AC4115}"/>
              </a:ext>
            </a:extLst>
          </p:cNvPr>
          <p:cNvSpPr txBox="1"/>
          <p:nvPr/>
        </p:nvSpPr>
        <p:spPr>
          <a:xfrm>
            <a:off x="6530453" y="3785847"/>
            <a:ext cx="2264410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b="1" spc="75" dirty="0">
                <a:solidFill>
                  <a:schemeClr val="bg1"/>
                </a:solidFill>
                <a:latin typeface="Lucida Sans"/>
                <a:cs typeface="Lucida Sans"/>
              </a:rPr>
              <a:t>CBM</a:t>
            </a:r>
            <a:r>
              <a:rPr sz="1200" spc="75" dirty="0">
                <a:solidFill>
                  <a:schemeClr val="bg1"/>
                </a:solidFill>
                <a:latin typeface="Malgun Gothic"/>
                <a:cs typeface="Malgun Gothic"/>
              </a:rPr>
              <a:t>과</a:t>
            </a:r>
            <a:r>
              <a:rPr sz="1200" spc="-30" dirty="0">
                <a:solidFill>
                  <a:schemeClr val="bg1"/>
                </a:solidFill>
                <a:latin typeface="Malgun Gothic"/>
                <a:cs typeface="Malgun Gothic"/>
              </a:rPr>
              <a:t> </a:t>
            </a:r>
            <a:r>
              <a:rPr sz="1200" dirty="0">
                <a:solidFill>
                  <a:schemeClr val="bg1"/>
                </a:solidFill>
                <a:latin typeface="Malgun Gothic"/>
                <a:cs typeface="Malgun Gothic"/>
              </a:rPr>
              <a:t>디지털</a:t>
            </a:r>
            <a:r>
              <a:rPr sz="1200" spc="-30" dirty="0">
                <a:solidFill>
                  <a:schemeClr val="bg1"/>
                </a:solidFill>
                <a:latin typeface="Malgun Gothic"/>
                <a:cs typeface="Malgun Gothic"/>
              </a:rPr>
              <a:t> </a:t>
            </a:r>
            <a:r>
              <a:rPr sz="1100" dirty="0">
                <a:solidFill>
                  <a:schemeClr val="bg1"/>
                </a:solidFill>
                <a:latin typeface="Malgun Gothic"/>
                <a:cs typeface="Malgun Gothic"/>
              </a:rPr>
              <a:t>트</a:t>
            </a:r>
            <a:r>
              <a:rPr sz="1200" dirty="0">
                <a:solidFill>
                  <a:schemeClr val="bg1"/>
                </a:solidFill>
                <a:latin typeface="Malgun Gothic"/>
                <a:cs typeface="Malgun Gothic"/>
              </a:rPr>
              <a:t>윈의</a:t>
            </a:r>
            <a:r>
              <a:rPr sz="1200" spc="-30" dirty="0">
                <a:solidFill>
                  <a:schemeClr val="bg1"/>
                </a:solidFill>
                <a:latin typeface="Malgun Gothic"/>
                <a:cs typeface="Malgun Gothic"/>
              </a:rPr>
              <a:t> </a:t>
            </a:r>
            <a:r>
              <a:rPr sz="1200" dirty="0">
                <a:solidFill>
                  <a:schemeClr val="bg1"/>
                </a:solidFill>
                <a:latin typeface="Malgun Gothic"/>
                <a:cs typeface="Malgun Gothic"/>
              </a:rPr>
              <a:t>기능</a:t>
            </a:r>
            <a:r>
              <a:rPr sz="1200" spc="-30" dirty="0">
                <a:solidFill>
                  <a:schemeClr val="bg1"/>
                </a:solidFill>
                <a:latin typeface="Malgun Gothic"/>
                <a:cs typeface="Malgun Gothic"/>
              </a:rPr>
              <a:t> </a:t>
            </a:r>
            <a:r>
              <a:rPr sz="1200" spc="-25" dirty="0">
                <a:solidFill>
                  <a:schemeClr val="bg1"/>
                </a:solidFill>
                <a:latin typeface="Malgun Gothic"/>
                <a:cs typeface="Malgun Gothic"/>
              </a:rPr>
              <a:t>비교</a:t>
            </a:r>
            <a:endParaRPr sz="1200" dirty="0">
              <a:solidFill>
                <a:schemeClr val="bg1"/>
              </a:solidFill>
              <a:latin typeface="Malgun Gothic"/>
              <a:cs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69C100-BBCF-3CFC-FBE7-80CD424F4513}"/>
              </a:ext>
            </a:extLst>
          </p:cNvPr>
          <p:cNvGrpSpPr/>
          <p:nvPr/>
        </p:nvGrpSpPr>
        <p:grpSpPr>
          <a:xfrm>
            <a:off x="6463710" y="1071768"/>
            <a:ext cx="2239645" cy="1254125"/>
            <a:chOff x="5548848" y="1303645"/>
            <a:chExt cx="2239645" cy="1254125"/>
          </a:xfrm>
        </p:grpSpPr>
        <p:grpSp>
          <p:nvGrpSpPr>
            <p:cNvPr id="7" name="object 17">
              <a:extLst>
                <a:ext uri="{FF2B5EF4-FFF2-40B4-BE49-F238E27FC236}">
                  <a16:creationId xmlns:a16="http://schemas.microsoft.com/office/drawing/2014/main" id="{377DA52B-AE96-BFF9-FD4E-8DF149BA7C54}"/>
                </a:ext>
              </a:extLst>
            </p:cNvPr>
            <p:cNvGrpSpPr/>
            <p:nvPr/>
          </p:nvGrpSpPr>
          <p:grpSpPr>
            <a:xfrm>
              <a:off x="5548848" y="1303645"/>
              <a:ext cx="2239645" cy="1254125"/>
              <a:chOff x="5548848" y="1303645"/>
              <a:chExt cx="2239645" cy="1254125"/>
            </a:xfrm>
          </p:grpSpPr>
          <p:sp>
            <p:nvSpPr>
              <p:cNvPr id="10" name="object 18">
                <a:extLst>
                  <a:ext uri="{FF2B5EF4-FFF2-40B4-BE49-F238E27FC236}">
                    <a16:creationId xmlns:a16="http://schemas.microsoft.com/office/drawing/2014/main" id="{D445D32C-19EE-8CEE-2A69-0213890FE423}"/>
                  </a:ext>
                </a:extLst>
              </p:cNvPr>
              <p:cNvSpPr/>
              <p:nvPr/>
            </p:nvSpPr>
            <p:spPr>
              <a:xfrm>
                <a:off x="5548848" y="1303645"/>
                <a:ext cx="2239645" cy="1254125"/>
              </a:xfrm>
              <a:custGeom>
                <a:avLst/>
                <a:gdLst/>
                <a:ahLst/>
                <a:cxnLst/>
                <a:rect l="l" t="t" r="r" b="b"/>
                <a:pathLst>
                  <a:path w="2239645" h="1254125">
                    <a:moveTo>
                      <a:pt x="2172742" y="1253504"/>
                    </a:moveTo>
                    <a:lnTo>
                      <a:pt x="66853" y="1253504"/>
                    </a:lnTo>
                    <a:lnTo>
                      <a:pt x="60267" y="1253186"/>
                    </a:lnTo>
                    <a:lnTo>
                      <a:pt x="24462" y="1238355"/>
                    </a:lnTo>
                    <a:lnTo>
                      <a:pt x="2861" y="1206028"/>
                    </a:lnTo>
                    <a:lnTo>
                      <a:pt x="0" y="1186651"/>
                    </a:lnTo>
                    <a:lnTo>
                      <a:pt x="0" y="66853"/>
                    </a:lnTo>
                    <a:lnTo>
                      <a:pt x="11255" y="29704"/>
                    </a:lnTo>
                    <a:lnTo>
                      <a:pt x="41269" y="5088"/>
                    </a:lnTo>
                    <a:lnTo>
                      <a:pt x="66853" y="0"/>
                    </a:lnTo>
                    <a:lnTo>
                      <a:pt x="2172742" y="0"/>
                    </a:lnTo>
                    <a:lnTo>
                      <a:pt x="2209890" y="11256"/>
                    </a:lnTo>
                    <a:lnTo>
                      <a:pt x="2234505" y="41269"/>
                    </a:lnTo>
                    <a:lnTo>
                      <a:pt x="2239595" y="66853"/>
                    </a:lnTo>
                    <a:lnTo>
                      <a:pt x="2239595" y="1186651"/>
                    </a:lnTo>
                    <a:lnTo>
                      <a:pt x="2228338" y="1223800"/>
                    </a:lnTo>
                    <a:lnTo>
                      <a:pt x="2198323" y="1248415"/>
                    </a:lnTo>
                    <a:lnTo>
                      <a:pt x="2172742" y="1253504"/>
                    </a:lnTo>
                    <a:close/>
                  </a:path>
                </a:pathLst>
              </a:custGeom>
              <a:solidFill>
                <a:srgbClr val="FFFFFF">
                  <a:alpha val="50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9">
                <a:extLst>
                  <a:ext uri="{FF2B5EF4-FFF2-40B4-BE49-F238E27FC236}">
                    <a16:creationId xmlns:a16="http://schemas.microsoft.com/office/drawing/2014/main" id="{1CE07D3A-6C1B-592D-817E-915C8C3BBF4F}"/>
                  </a:ext>
                </a:extLst>
              </p:cNvPr>
              <p:cNvSpPr/>
              <p:nvPr/>
            </p:nvSpPr>
            <p:spPr>
              <a:xfrm>
                <a:off x="5548848" y="1303645"/>
                <a:ext cx="2239645" cy="1254125"/>
              </a:xfrm>
              <a:custGeom>
                <a:avLst/>
                <a:gdLst/>
                <a:ahLst/>
                <a:cxnLst/>
                <a:rect l="l" t="t" r="r" b="b"/>
                <a:pathLst>
                  <a:path w="2239645" h="1254125">
                    <a:moveTo>
                      <a:pt x="2172742" y="1253504"/>
                    </a:moveTo>
                    <a:lnTo>
                      <a:pt x="66853" y="1253504"/>
                    </a:lnTo>
                    <a:lnTo>
                      <a:pt x="60267" y="1253186"/>
                    </a:lnTo>
                    <a:lnTo>
                      <a:pt x="24462" y="1238355"/>
                    </a:lnTo>
                    <a:lnTo>
                      <a:pt x="2861" y="1206028"/>
                    </a:lnTo>
                    <a:lnTo>
                      <a:pt x="0" y="1186651"/>
                    </a:lnTo>
                    <a:lnTo>
                      <a:pt x="0" y="66853"/>
                    </a:lnTo>
                    <a:lnTo>
                      <a:pt x="11255" y="29704"/>
                    </a:lnTo>
                    <a:lnTo>
                      <a:pt x="41269" y="5088"/>
                    </a:lnTo>
                    <a:lnTo>
                      <a:pt x="66853" y="0"/>
                    </a:lnTo>
                    <a:lnTo>
                      <a:pt x="2172742" y="0"/>
                    </a:lnTo>
                    <a:lnTo>
                      <a:pt x="2205045" y="8356"/>
                    </a:lnTo>
                    <a:lnTo>
                      <a:pt x="63012" y="8356"/>
                    </a:lnTo>
                    <a:lnTo>
                      <a:pt x="59208" y="8731"/>
                    </a:lnTo>
                    <a:lnTo>
                      <a:pt x="22774" y="28205"/>
                    </a:lnTo>
                    <a:lnTo>
                      <a:pt x="8356" y="63012"/>
                    </a:lnTo>
                    <a:lnTo>
                      <a:pt x="8356" y="1190492"/>
                    </a:lnTo>
                    <a:lnTo>
                      <a:pt x="8626" y="1193236"/>
                    </a:lnTo>
                    <a:lnTo>
                      <a:pt x="8731" y="1194296"/>
                    </a:lnTo>
                    <a:lnTo>
                      <a:pt x="28206" y="1230730"/>
                    </a:lnTo>
                    <a:lnTo>
                      <a:pt x="63012" y="1245148"/>
                    </a:lnTo>
                    <a:lnTo>
                      <a:pt x="2205044" y="1245148"/>
                    </a:lnTo>
                    <a:lnTo>
                      <a:pt x="2204286" y="1245601"/>
                    </a:lnTo>
                    <a:lnTo>
                      <a:pt x="2198323" y="1248415"/>
                    </a:lnTo>
                    <a:lnTo>
                      <a:pt x="2192117" y="1250642"/>
                    </a:lnTo>
                    <a:lnTo>
                      <a:pt x="2185785" y="1252232"/>
                    </a:lnTo>
                    <a:lnTo>
                      <a:pt x="2179326" y="1253186"/>
                    </a:lnTo>
                    <a:lnTo>
                      <a:pt x="2172742" y="1253504"/>
                    </a:lnTo>
                    <a:close/>
                  </a:path>
                  <a:path w="2239645" h="1254125">
                    <a:moveTo>
                      <a:pt x="2205044" y="1245148"/>
                    </a:moveTo>
                    <a:lnTo>
                      <a:pt x="2176582" y="1245148"/>
                    </a:lnTo>
                    <a:lnTo>
                      <a:pt x="2180386" y="1244773"/>
                    </a:lnTo>
                    <a:lnTo>
                      <a:pt x="2187920" y="1243274"/>
                    </a:lnTo>
                    <a:lnTo>
                      <a:pt x="2223513" y="1215956"/>
                    </a:lnTo>
                    <a:lnTo>
                      <a:pt x="2231238" y="1190492"/>
                    </a:lnTo>
                    <a:lnTo>
                      <a:pt x="2231238" y="63012"/>
                    </a:lnTo>
                    <a:lnTo>
                      <a:pt x="2211389" y="22773"/>
                    </a:lnTo>
                    <a:lnTo>
                      <a:pt x="2176582" y="8356"/>
                    </a:lnTo>
                    <a:lnTo>
                      <a:pt x="2205045" y="8356"/>
                    </a:lnTo>
                    <a:lnTo>
                      <a:pt x="2234505" y="41269"/>
                    </a:lnTo>
                    <a:lnTo>
                      <a:pt x="2239595" y="66853"/>
                    </a:lnTo>
                    <a:lnTo>
                      <a:pt x="2239595" y="1186651"/>
                    </a:lnTo>
                    <a:lnTo>
                      <a:pt x="2228338" y="1223799"/>
                    </a:lnTo>
                    <a:lnTo>
                      <a:pt x="2210001" y="1242165"/>
                    </a:lnTo>
                    <a:lnTo>
                      <a:pt x="2205044" y="1245148"/>
                    </a:lnTo>
                    <a:close/>
                  </a:path>
                </a:pathLst>
              </a:custGeom>
              <a:solidFill>
                <a:srgbClr val="64FFD9">
                  <a:alpha val="301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20">
                <a:extLst>
                  <a:ext uri="{FF2B5EF4-FFF2-40B4-BE49-F238E27FC236}">
                    <a16:creationId xmlns:a16="http://schemas.microsoft.com/office/drawing/2014/main" id="{09AE4EDD-18C7-B360-4AA2-96ACB844B653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90912" y="1445709"/>
                <a:ext cx="167133" cy="233987"/>
              </a:xfrm>
              <a:prstGeom prst="rect">
                <a:avLst/>
              </a:prstGeom>
            </p:spPr>
          </p:pic>
        </p:grpSp>
        <p:sp>
          <p:nvSpPr>
            <p:cNvPr id="8" name="object 21">
              <a:extLst>
                <a:ext uri="{FF2B5EF4-FFF2-40B4-BE49-F238E27FC236}">
                  <a16:creationId xmlns:a16="http://schemas.microsoft.com/office/drawing/2014/main" id="{3B2B0D65-40E7-B319-D402-F13318C5C0BD}"/>
                </a:ext>
              </a:extLst>
            </p:cNvPr>
            <p:cNvSpPr txBox="1"/>
            <p:nvPr/>
          </p:nvSpPr>
          <p:spPr>
            <a:xfrm>
              <a:off x="5912199" y="1443552"/>
              <a:ext cx="1183640" cy="2133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200" dirty="0">
                  <a:solidFill>
                    <a:srgbClr val="FFFFFF"/>
                  </a:solidFill>
                  <a:latin typeface="Malgun Gothic"/>
                  <a:cs typeface="Malgun Gothic"/>
                </a:rPr>
                <a:t>실시간</a:t>
              </a:r>
              <a:r>
                <a:rPr sz="1200" spc="-7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200" dirty="0">
                  <a:solidFill>
                    <a:srgbClr val="FFFFFF"/>
                  </a:solidFill>
                  <a:latin typeface="Malgun Gothic"/>
                  <a:cs typeface="Malgun Gothic"/>
                </a:rPr>
                <a:t>상태</a:t>
              </a:r>
              <a:r>
                <a:rPr sz="1200" spc="-7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200" spc="-25" dirty="0">
                  <a:solidFill>
                    <a:srgbClr val="FFFFFF"/>
                  </a:solidFill>
                  <a:latin typeface="Malgun Gothic"/>
                  <a:cs typeface="Malgun Gothic"/>
                </a:rPr>
                <a:t>반영</a:t>
              </a:r>
              <a:endParaRPr sz="1200" dirty="0">
                <a:latin typeface="Malgun Gothic"/>
                <a:cs typeface="Malgun Gothic"/>
              </a:endParaRPr>
            </a:p>
          </p:txBody>
        </p:sp>
        <p:sp>
          <p:nvSpPr>
            <p:cNvPr id="9" name="object 22">
              <a:extLst>
                <a:ext uri="{FF2B5EF4-FFF2-40B4-BE49-F238E27FC236}">
                  <a16:creationId xmlns:a16="http://schemas.microsoft.com/office/drawing/2014/main" id="{0E46CC81-2D24-C1AD-7C3A-633F6DE94FE2}"/>
                </a:ext>
              </a:extLst>
            </p:cNvPr>
            <p:cNvSpPr txBox="1"/>
            <p:nvPr/>
          </p:nvSpPr>
          <p:spPr>
            <a:xfrm>
              <a:off x="5678212" y="1715465"/>
              <a:ext cx="1966595" cy="69405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21900"/>
                </a:lnSpc>
                <a:spcBef>
                  <a:spcPts val="95"/>
                </a:spcBef>
              </a:pPr>
              <a:r>
                <a:rPr sz="900" spc="120" dirty="0">
                  <a:solidFill>
                    <a:srgbClr val="D0D5DA"/>
                  </a:solidFill>
                  <a:latin typeface="Trebuchet MS"/>
                  <a:cs typeface="Trebuchet MS"/>
                </a:rPr>
                <a:t>CBM</a:t>
              </a:r>
              <a:r>
                <a:rPr sz="900" spc="60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센서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데이터가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디지털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트윈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50" dirty="0">
                  <a:solidFill>
                    <a:srgbClr val="D0D5DA"/>
                  </a:solidFill>
                  <a:latin typeface="Malgun Gothic"/>
                  <a:cs typeface="Malgun Gothic"/>
                </a:rPr>
                <a:t>모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델에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실시간으로</a:t>
              </a:r>
              <a:r>
                <a:rPr sz="900" spc="3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연동되어</a:t>
              </a:r>
              <a:r>
                <a:rPr sz="900" dirty="0">
                  <a:solidFill>
                    <a:srgbClr val="D0D5DA"/>
                  </a:solidFill>
                  <a:latin typeface="Trebuchet MS"/>
                  <a:cs typeface="Trebuchet MS"/>
                </a:rPr>
                <a:t>,</a:t>
              </a:r>
              <a:r>
                <a:rPr sz="900" spc="80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선박의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50" dirty="0">
                  <a:solidFill>
                    <a:srgbClr val="D0D5DA"/>
                  </a:solidFill>
                  <a:latin typeface="Malgun Gothic"/>
                  <a:cs typeface="Malgun Gothic"/>
                </a:rPr>
                <a:t>주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요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장비와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시스템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상태를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130" dirty="0">
                  <a:solidFill>
                    <a:srgbClr val="D0D5DA"/>
                  </a:solidFill>
                  <a:latin typeface="Trebuchet MS"/>
                  <a:cs typeface="Trebuchet MS"/>
                </a:rPr>
                <a:t>3D</a:t>
              </a:r>
              <a:r>
                <a:rPr sz="900" spc="60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모델로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직관적으로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파악할</a:t>
              </a:r>
              <a:r>
                <a:rPr sz="900" spc="3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수</a:t>
              </a:r>
              <a:r>
                <a:rPr sz="900" spc="3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10" dirty="0">
                  <a:solidFill>
                    <a:srgbClr val="D0D5DA"/>
                  </a:solidFill>
                  <a:latin typeface="Malgun Gothic"/>
                  <a:cs typeface="Malgun Gothic"/>
                </a:rPr>
                <a:t>있습니다</a:t>
              </a:r>
              <a:r>
                <a:rPr sz="900" spc="-10" dirty="0">
                  <a:solidFill>
                    <a:srgbClr val="D0D5DA"/>
                  </a:solidFill>
                  <a:latin typeface="Trebuchet MS"/>
                  <a:cs typeface="Trebuchet MS"/>
                </a:rPr>
                <a:t>.</a:t>
              </a:r>
              <a:endParaRPr sz="900" dirty="0">
                <a:latin typeface="Trebuchet MS"/>
                <a:cs typeface="Trebuchet M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842E5-D809-D4CE-ED1E-D97FF4129797}"/>
              </a:ext>
            </a:extLst>
          </p:cNvPr>
          <p:cNvGrpSpPr/>
          <p:nvPr/>
        </p:nvGrpSpPr>
        <p:grpSpPr>
          <a:xfrm>
            <a:off x="8837013" y="1071768"/>
            <a:ext cx="2239645" cy="1254125"/>
            <a:chOff x="7922151" y="1303645"/>
            <a:chExt cx="2239645" cy="1254125"/>
          </a:xfrm>
        </p:grpSpPr>
        <p:grpSp>
          <p:nvGrpSpPr>
            <p:cNvPr id="14" name="object 23">
              <a:extLst>
                <a:ext uri="{FF2B5EF4-FFF2-40B4-BE49-F238E27FC236}">
                  <a16:creationId xmlns:a16="http://schemas.microsoft.com/office/drawing/2014/main" id="{D6795ECA-615F-D1DC-7812-F5A94E52E0DA}"/>
                </a:ext>
              </a:extLst>
            </p:cNvPr>
            <p:cNvGrpSpPr/>
            <p:nvPr/>
          </p:nvGrpSpPr>
          <p:grpSpPr>
            <a:xfrm>
              <a:off x="7922151" y="1303645"/>
              <a:ext cx="2239645" cy="1254125"/>
              <a:chOff x="7922151" y="1303645"/>
              <a:chExt cx="2239645" cy="1254125"/>
            </a:xfrm>
          </p:grpSpPr>
          <p:sp>
            <p:nvSpPr>
              <p:cNvPr id="17" name="object 24">
                <a:extLst>
                  <a:ext uri="{FF2B5EF4-FFF2-40B4-BE49-F238E27FC236}">
                    <a16:creationId xmlns:a16="http://schemas.microsoft.com/office/drawing/2014/main" id="{91306357-F9F6-964A-462E-38AC312FA6D7}"/>
                  </a:ext>
                </a:extLst>
              </p:cNvPr>
              <p:cNvSpPr/>
              <p:nvPr/>
            </p:nvSpPr>
            <p:spPr>
              <a:xfrm>
                <a:off x="7922151" y="1303645"/>
                <a:ext cx="2239645" cy="1254125"/>
              </a:xfrm>
              <a:custGeom>
                <a:avLst/>
                <a:gdLst/>
                <a:ahLst/>
                <a:cxnLst/>
                <a:rect l="l" t="t" r="r" b="b"/>
                <a:pathLst>
                  <a:path w="2239645" h="1254125">
                    <a:moveTo>
                      <a:pt x="2172741" y="1253504"/>
                    </a:moveTo>
                    <a:lnTo>
                      <a:pt x="66853" y="1253504"/>
                    </a:lnTo>
                    <a:lnTo>
                      <a:pt x="60267" y="1253186"/>
                    </a:lnTo>
                    <a:lnTo>
                      <a:pt x="24461" y="1238355"/>
                    </a:lnTo>
                    <a:lnTo>
                      <a:pt x="2861" y="1206028"/>
                    </a:lnTo>
                    <a:lnTo>
                      <a:pt x="0" y="1186651"/>
                    </a:lnTo>
                    <a:lnTo>
                      <a:pt x="0" y="66853"/>
                    </a:lnTo>
                    <a:lnTo>
                      <a:pt x="11254" y="29704"/>
                    </a:lnTo>
                    <a:lnTo>
                      <a:pt x="41268" y="5088"/>
                    </a:lnTo>
                    <a:lnTo>
                      <a:pt x="66853" y="0"/>
                    </a:lnTo>
                    <a:lnTo>
                      <a:pt x="2172741" y="0"/>
                    </a:lnTo>
                    <a:lnTo>
                      <a:pt x="2209888" y="11256"/>
                    </a:lnTo>
                    <a:lnTo>
                      <a:pt x="2234504" y="41269"/>
                    </a:lnTo>
                    <a:lnTo>
                      <a:pt x="2239595" y="66853"/>
                    </a:lnTo>
                    <a:lnTo>
                      <a:pt x="2239595" y="1186651"/>
                    </a:lnTo>
                    <a:lnTo>
                      <a:pt x="2228337" y="1223800"/>
                    </a:lnTo>
                    <a:lnTo>
                      <a:pt x="2198322" y="1248415"/>
                    </a:lnTo>
                    <a:lnTo>
                      <a:pt x="2172741" y="1253504"/>
                    </a:lnTo>
                    <a:close/>
                  </a:path>
                </a:pathLst>
              </a:custGeom>
              <a:solidFill>
                <a:srgbClr val="FFFFFF">
                  <a:alpha val="50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5">
                <a:extLst>
                  <a:ext uri="{FF2B5EF4-FFF2-40B4-BE49-F238E27FC236}">
                    <a16:creationId xmlns:a16="http://schemas.microsoft.com/office/drawing/2014/main" id="{A8CF6D8C-709B-8E27-A830-CB70EAF47EF3}"/>
                  </a:ext>
                </a:extLst>
              </p:cNvPr>
              <p:cNvSpPr/>
              <p:nvPr/>
            </p:nvSpPr>
            <p:spPr>
              <a:xfrm>
                <a:off x="7922151" y="1303645"/>
                <a:ext cx="2239645" cy="1254125"/>
              </a:xfrm>
              <a:custGeom>
                <a:avLst/>
                <a:gdLst/>
                <a:ahLst/>
                <a:cxnLst/>
                <a:rect l="l" t="t" r="r" b="b"/>
                <a:pathLst>
                  <a:path w="2239645" h="1254125">
                    <a:moveTo>
                      <a:pt x="2172741" y="1253504"/>
                    </a:moveTo>
                    <a:lnTo>
                      <a:pt x="66853" y="1253504"/>
                    </a:lnTo>
                    <a:lnTo>
                      <a:pt x="60267" y="1253186"/>
                    </a:lnTo>
                    <a:lnTo>
                      <a:pt x="24461" y="1238355"/>
                    </a:lnTo>
                    <a:lnTo>
                      <a:pt x="2861" y="1206028"/>
                    </a:lnTo>
                    <a:lnTo>
                      <a:pt x="0" y="1186651"/>
                    </a:lnTo>
                    <a:lnTo>
                      <a:pt x="0" y="66853"/>
                    </a:lnTo>
                    <a:lnTo>
                      <a:pt x="11254" y="29704"/>
                    </a:lnTo>
                    <a:lnTo>
                      <a:pt x="41268" y="5088"/>
                    </a:lnTo>
                    <a:lnTo>
                      <a:pt x="66853" y="0"/>
                    </a:lnTo>
                    <a:lnTo>
                      <a:pt x="2172741" y="0"/>
                    </a:lnTo>
                    <a:lnTo>
                      <a:pt x="2205044" y="8356"/>
                    </a:lnTo>
                    <a:lnTo>
                      <a:pt x="63012" y="8356"/>
                    </a:lnTo>
                    <a:lnTo>
                      <a:pt x="59208" y="8731"/>
                    </a:lnTo>
                    <a:lnTo>
                      <a:pt x="22773" y="28205"/>
                    </a:lnTo>
                    <a:lnTo>
                      <a:pt x="8356" y="63012"/>
                    </a:lnTo>
                    <a:lnTo>
                      <a:pt x="8356" y="1190492"/>
                    </a:lnTo>
                    <a:lnTo>
                      <a:pt x="8626" y="1193236"/>
                    </a:lnTo>
                    <a:lnTo>
                      <a:pt x="8730" y="1194296"/>
                    </a:lnTo>
                    <a:lnTo>
                      <a:pt x="28204" y="1230730"/>
                    </a:lnTo>
                    <a:lnTo>
                      <a:pt x="63012" y="1245148"/>
                    </a:lnTo>
                    <a:lnTo>
                      <a:pt x="2205043" y="1245148"/>
                    </a:lnTo>
                    <a:lnTo>
                      <a:pt x="2204285" y="1245601"/>
                    </a:lnTo>
                    <a:lnTo>
                      <a:pt x="2198322" y="1248415"/>
                    </a:lnTo>
                    <a:lnTo>
                      <a:pt x="2192117" y="1250642"/>
                    </a:lnTo>
                    <a:lnTo>
                      <a:pt x="2185785" y="1252232"/>
                    </a:lnTo>
                    <a:lnTo>
                      <a:pt x="2179326" y="1253186"/>
                    </a:lnTo>
                    <a:lnTo>
                      <a:pt x="2172741" y="1253504"/>
                    </a:lnTo>
                    <a:close/>
                  </a:path>
                  <a:path w="2239645" h="1254125">
                    <a:moveTo>
                      <a:pt x="2205043" y="1245148"/>
                    </a:moveTo>
                    <a:lnTo>
                      <a:pt x="2176582" y="1245148"/>
                    </a:lnTo>
                    <a:lnTo>
                      <a:pt x="2180386" y="1244773"/>
                    </a:lnTo>
                    <a:lnTo>
                      <a:pt x="2187921" y="1243274"/>
                    </a:lnTo>
                    <a:lnTo>
                      <a:pt x="2223513" y="1215956"/>
                    </a:lnTo>
                    <a:lnTo>
                      <a:pt x="2231238" y="1190492"/>
                    </a:lnTo>
                    <a:lnTo>
                      <a:pt x="2231238" y="63012"/>
                    </a:lnTo>
                    <a:lnTo>
                      <a:pt x="2211388" y="22773"/>
                    </a:lnTo>
                    <a:lnTo>
                      <a:pt x="2176582" y="8356"/>
                    </a:lnTo>
                    <a:lnTo>
                      <a:pt x="2205044" y="8356"/>
                    </a:lnTo>
                    <a:lnTo>
                      <a:pt x="2234504" y="41269"/>
                    </a:lnTo>
                    <a:lnTo>
                      <a:pt x="2239595" y="66853"/>
                    </a:lnTo>
                    <a:lnTo>
                      <a:pt x="2239595" y="1186651"/>
                    </a:lnTo>
                    <a:lnTo>
                      <a:pt x="2228337" y="1223799"/>
                    </a:lnTo>
                    <a:lnTo>
                      <a:pt x="2210000" y="1242165"/>
                    </a:lnTo>
                    <a:lnTo>
                      <a:pt x="2205043" y="1245148"/>
                    </a:lnTo>
                    <a:close/>
                  </a:path>
                </a:pathLst>
              </a:custGeom>
              <a:solidFill>
                <a:srgbClr val="64FFD9">
                  <a:alpha val="301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9" name="object 26">
                <a:extLst>
                  <a:ext uri="{FF2B5EF4-FFF2-40B4-BE49-F238E27FC236}">
                    <a16:creationId xmlns:a16="http://schemas.microsoft.com/office/drawing/2014/main" id="{EB507BFD-48DE-0E06-C2D8-7E194EC3E517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064215" y="1445709"/>
                <a:ext cx="167133" cy="233987"/>
              </a:xfrm>
              <a:prstGeom prst="rect">
                <a:avLst/>
              </a:prstGeom>
            </p:spPr>
          </p:pic>
        </p:grp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E98D6F7E-7AE2-8B9C-1CF3-56F23FAAB208}"/>
                </a:ext>
              </a:extLst>
            </p:cNvPr>
            <p:cNvSpPr txBox="1"/>
            <p:nvPr/>
          </p:nvSpPr>
          <p:spPr>
            <a:xfrm>
              <a:off x="8285502" y="1443552"/>
              <a:ext cx="1130935" cy="2133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200" dirty="0">
                  <a:solidFill>
                    <a:srgbClr val="FFFFFF"/>
                  </a:solidFill>
                  <a:latin typeface="Malgun Gothic"/>
                  <a:cs typeface="Malgun Gothic"/>
                </a:rPr>
                <a:t>고장</a:t>
              </a:r>
              <a:r>
                <a:rPr sz="1200" spc="-6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200" spc="-10" dirty="0">
                  <a:solidFill>
                    <a:srgbClr val="FFFFFF"/>
                  </a:solidFill>
                  <a:latin typeface="Malgun Gothic"/>
                  <a:cs typeface="Malgun Gothic"/>
                </a:rPr>
                <a:t>시뮬레이션</a:t>
              </a:r>
              <a:endParaRPr sz="1200">
                <a:latin typeface="Malgun Gothic"/>
                <a:cs typeface="Malgun Gothic"/>
              </a:endParaRPr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70049D7A-54E3-4415-7ECB-E513F99C85C5}"/>
                </a:ext>
              </a:extLst>
            </p:cNvPr>
            <p:cNvSpPr txBox="1"/>
            <p:nvPr/>
          </p:nvSpPr>
          <p:spPr>
            <a:xfrm>
              <a:off x="8051515" y="1715465"/>
              <a:ext cx="1966595" cy="69405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21900"/>
                </a:lnSpc>
                <a:spcBef>
                  <a:spcPts val="9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특정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부품의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성능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저하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데이터가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감지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되면</a:t>
              </a:r>
              <a:r>
                <a:rPr sz="900" dirty="0">
                  <a:solidFill>
                    <a:srgbClr val="D0D5DA"/>
                  </a:solidFill>
                  <a:latin typeface="Trebuchet MS"/>
                  <a:cs typeface="Trebuchet MS"/>
                </a:rPr>
                <a:t>,</a:t>
              </a:r>
              <a:r>
                <a:rPr sz="900" spc="50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해당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부품이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고장</a:t>
              </a:r>
              <a:r>
                <a:rPr sz="900" spc="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났을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경우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50" dirty="0">
                  <a:solidFill>
                    <a:srgbClr val="D0D5DA"/>
                  </a:solidFill>
                  <a:latin typeface="Malgun Gothic"/>
                  <a:cs typeface="Malgun Gothic"/>
                </a:rPr>
                <a:t>선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박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전체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시스템에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미칠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영향을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사전에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시뮬레이션할</a:t>
              </a:r>
              <a:r>
                <a:rPr sz="900" spc="3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수</a:t>
              </a:r>
              <a:r>
                <a:rPr sz="900" spc="4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0" dirty="0">
                  <a:solidFill>
                    <a:srgbClr val="D0D5DA"/>
                  </a:solidFill>
                  <a:latin typeface="Malgun Gothic"/>
                  <a:cs typeface="Malgun Gothic"/>
                </a:rPr>
                <a:t>있습니다</a:t>
              </a:r>
              <a:r>
                <a:rPr sz="900" spc="-20" dirty="0">
                  <a:solidFill>
                    <a:srgbClr val="D0D5DA"/>
                  </a:solidFill>
                  <a:latin typeface="Trebuchet MS"/>
                  <a:cs typeface="Trebuchet MS"/>
                </a:rPr>
                <a:t>.</a:t>
              </a:r>
              <a:endParaRPr sz="900" dirty="0">
                <a:latin typeface="Trebuchet MS"/>
                <a:cs typeface="Trebuchet M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BF9308C-09F6-9A39-A8ED-96FCB7502B49}"/>
              </a:ext>
            </a:extLst>
          </p:cNvPr>
          <p:cNvGrpSpPr/>
          <p:nvPr/>
        </p:nvGrpSpPr>
        <p:grpSpPr>
          <a:xfrm>
            <a:off x="8837013" y="2458980"/>
            <a:ext cx="2239645" cy="1254125"/>
            <a:chOff x="7922151" y="2690857"/>
            <a:chExt cx="2239645" cy="1254125"/>
          </a:xfrm>
        </p:grpSpPr>
        <p:grpSp>
          <p:nvGrpSpPr>
            <p:cNvPr id="28" name="object 35">
              <a:extLst>
                <a:ext uri="{FF2B5EF4-FFF2-40B4-BE49-F238E27FC236}">
                  <a16:creationId xmlns:a16="http://schemas.microsoft.com/office/drawing/2014/main" id="{69C6BAF0-F0C1-2251-DBFC-2C1DED139F1C}"/>
                </a:ext>
              </a:extLst>
            </p:cNvPr>
            <p:cNvGrpSpPr/>
            <p:nvPr/>
          </p:nvGrpSpPr>
          <p:grpSpPr>
            <a:xfrm>
              <a:off x="7922151" y="2690857"/>
              <a:ext cx="2239645" cy="1254125"/>
              <a:chOff x="7922151" y="2690857"/>
              <a:chExt cx="2239645" cy="1254125"/>
            </a:xfrm>
          </p:grpSpPr>
          <p:sp>
            <p:nvSpPr>
              <p:cNvPr id="31" name="object 36">
                <a:extLst>
                  <a:ext uri="{FF2B5EF4-FFF2-40B4-BE49-F238E27FC236}">
                    <a16:creationId xmlns:a16="http://schemas.microsoft.com/office/drawing/2014/main" id="{BAC0B6E3-B331-6F85-2E42-A21CDF717928}"/>
                  </a:ext>
                </a:extLst>
              </p:cNvPr>
              <p:cNvSpPr/>
              <p:nvPr/>
            </p:nvSpPr>
            <p:spPr>
              <a:xfrm>
                <a:off x="7922151" y="2690857"/>
                <a:ext cx="2239645" cy="1254125"/>
              </a:xfrm>
              <a:custGeom>
                <a:avLst/>
                <a:gdLst/>
                <a:ahLst/>
                <a:cxnLst/>
                <a:rect l="l" t="t" r="r" b="b"/>
                <a:pathLst>
                  <a:path w="2239645" h="1254125">
                    <a:moveTo>
                      <a:pt x="2172741" y="1253505"/>
                    </a:moveTo>
                    <a:lnTo>
                      <a:pt x="66853" y="1253505"/>
                    </a:lnTo>
                    <a:lnTo>
                      <a:pt x="60267" y="1253186"/>
                    </a:lnTo>
                    <a:lnTo>
                      <a:pt x="24461" y="1238355"/>
                    </a:lnTo>
                    <a:lnTo>
                      <a:pt x="2861" y="1206028"/>
                    </a:lnTo>
                    <a:lnTo>
                      <a:pt x="0" y="1186651"/>
                    </a:lnTo>
                    <a:lnTo>
                      <a:pt x="0" y="66853"/>
                    </a:lnTo>
                    <a:lnTo>
                      <a:pt x="11254" y="29704"/>
                    </a:lnTo>
                    <a:lnTo>
                      <a:pt x="41268" y="5088"/>
                    </a:lnTo>
                    <a:lnTo>
                      <a:pt x="66853" y="0"/>
                    </a:lnTo>
                    <a:lnTo>
                      <a:pt x="2172741" y="0"/>
                    </a:lnTo>
                    <a:lnTo>
                      <a:pt x="2209888" y="11256"/>
                    </a:lnTo>
                    <a:lnTo>
                      <a:pt x="2234504" y="41269"/>
                    </a:lnTo>
                    <a:lnTo>
                      <a:pt x="2239595" y="66853"/>
                    </a:lnTo>
                    <a:lnTo>
                      <a:pt x="2239595" y="1186651"/>
                    </a:lnTo>
                    <a:lnTo>
                      <a:pt x="2228337" y="1223800"/>
                    </a:lnTo>
                    <a:lnTo>
                      <a:pt x="2198321" y="1248416"/>
                    </a:lnTo>
                    <a:lnTo>
                      <a:pt x="2172741" y="1253505"/>
                    </a:lnTo>
                    <a:close/>
                  </a:path>
                </a:pathLst>
              </a:custGeom>
              <a:solidFill>
                <a:srgbClr val="FFFFFF">
                  <a:alpha val="50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7">
                <a:extLst>
                  <a:ext uri="{FF2B5EF4-FFF2-40B4-BE49-F238E27FC236}">
                    <a16:creationId xmlns:a16="http://schemas.microsoft.com/office/drawing/2014/main" id="{726771C7-7AFC-F24E-03CA-A24701950714}"/>
                  </a:ext>
                </a:extLst>
              </p:cNvPr>
              <p:cNvSpPr/>
              <p:nvPr/>
            </p:nvSpPr>
            <p:spPr>
              <a:xfrm>
                <a:off x="7922151" y="2690857"/>
                <a:ext cx="2239645" cy="1254125"/>
              </a:xfrm>
              <a:custGeom>
                <a:avLst/>
                <a:gdLst/>
                <a:ahLst/>
                <a:cxnLst/>
                <a:rect l="l" t="t" r="r" b="b"/>
                <a:pathLst>
                  <a:path w="2239645" h="1254125">
                    <a:moveTo>
                      <a:pt x="2172741" y="1253505"/>
                    </a:moveTo>
                    <a:lnTo>
                      <a:pt x="66853" y="1253505"/>
                    </a:lnTo>
                    <a:lnTo>
                      <a:pt x="60267" y="1253186"/>
                    </a:lnTo>
                    <a:lnTo>
                      <a:pt x="24461" y="1238355"/>
                    </a:lnTo>
                    <a:lnTo>
                      <a:pt x="2861" y="1206028"/>
                    </a:lnTo>
                    <a:lnTo>
                      <a:pt x="0" y="1186651"/>
                    </a:lnTo>
                    <a:lnTo>
                      <a:pt x="0" y="66853"/>
                    </a:lnTo>
                    <a:lnTo>
                      <a:pt x="11254" y="29704"/>
                    </a:lnTo>
                    <a:lnTo>
                      <a:pt x="41268" y="5088"/>
                    </a:lnTo>
                    <a:lnTo>
                      <a:pt x="66853" y="0"/>
                    </a:lnTo>
                    <a:lnTo>
                      <a:pt x="2172741" y="0"/>
                    </a:lnTo>
                    <a:lnTo>
                      <a:pt x="2205044" y="8356"/>
                    </a:lnTo>
                    <a:lnTo>
                      <a:pt x="63012" y="8356"/>
                    </a:lnTo>
                    <a:lnTo>
                      <a:pt x="59208" y="8731"/>
                    </a:lnTo>
                    <a:lnTo>
                      <a:pt x="22773" y="28205"/>
                    </a:lnTo>
                    <a:lnTo>
                      <a:pt x="8356" y="63012"/>
                    </a:lnTo>
                    <a:lnTo>
                      <a:pt x="8356" y="1190492"/>
                    </a:lnTo>
                    <a:lnTo>
                      <a:pt x="8626" y="1193237"/>
                    </a:lnTo>
                    <a:lnTo>
                      <a:pt x="8730" y="1194296"/>
                    </a:lnTo>
                    <a:lnTo>
                      <a:pt x="28204" y="1230730"/>
                    </a:lnTo>
                    <a:lnTo>
                      <a:pt x="63012" y="1245148"/>
                    </a:lnTo>
                    <a:lnTo>
                      <a:pt x="2205043" y="1245148"/>
                    </a:lnTo>
                    <a:lnTo>
                      <a:pt x="2204285" y="1245601"/>
                    </a:lnTo>
                    <a:lnTo>
                      <a:pt x="2198321" y="1248416"/>
                    </a:lnTo>
                    <a:lnTo>
                      <a:pt x="2192117" y="1250642"/>
                    </a:lnTo>
                    <a:lnTo>
                      <a:pt x="2185785" y="1252232"/>
                    </a:lnTo>
                    <a:lnTo>
                      <a:pt x="2179326" y="1253186"/>
                    </a:lnTo>
                    <a:lnTo>
                      <a:pt x="2172741" y="1253505"/>
                    </a:lnTo>
                    <a:close/>
                  </a:path>
                  <a:path w="2239645" h="1254125">
                    <a:moveTo>
                      <a:pt x="2205043" y="1245148"/>
                    </a:moveTo>
                    <a:lnTo>
                      <a:pt x="2176582" y="1245148"/>
                    </a:lnTo>
                    <a:lnTo>
                      <a:pt x="2180386" y="1244773"/>
                    </a:lnTo>
                    <a:lnTo>
                      <a:pt x="2187921" y="1243274"/>
                    </a:lnTo>
                    <a:lnTo>
                      <a:pt x="2223513" y="1215956"/>
                    </a:lnTo>
                    <a:lnTo>
                      <a:pt x="2231238" y="1190492"/>
                    </a:lnTo>
                    <a:lnTo>
                      <a:pt x="2231238" y="63012"/>
                    </a:lnTo>
                    <a:lnTo>
                      <a:pt x="2230968" y="60267"/>
                    </a:lnTo>
                    <a:lnTo>
                      <a:pt x="2230864" y="59208"/>
                    </a:lnTo>
                    <a:lnTo>
                      <a:pt x="2211388" y="22773"/>
                    </a:lnTo>
                    <a:lnTo>
                      <a:pt x="2176582" y="8356"/>
                    </a:lnTo>
                    <a:lnTo>
                      <a:pt x="2205044" y="8356"/>
                    </a:lnTo>
                    <a:lnTo>
                      <a:pt x="2234504" y="41269"/>
                    </a:lnTo>
                    <a:lnTo>
                      <a:pt x="2239595" y="66853"/>
                    </a:lnTo>
                    <a:lnTo>
                      <a:pt x="2239595" y="1186651"/>
                    </a:lnTo>
                    <a:lnTo>
                      <a:pt x="2228337" y="1223800"/>
                    </a:lnTo>
                    <a:lnTo>
                      <a:pt x="2210001" y="1242164"/>
                    </a:lnTo>
                    <a:lnTo>
                      <a:pt x="2205043" y="1245148"/>
                    </a:lnTo>
                    <a:close/>
                  </a:path>
                </a:pathLst>
              </a:custGeom>
              <a:solidFill>
                <a:srgbClr val="64FFD9">
                  <a:alpha val="301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3" name="object 38">
                <a:extLst>
                  <a:ext uri="{FF2B5EF4-FFF2-40B4-BE49-F238E27FC236}">
                    <a16:creationId xmlns:a16="http://schemas.microsoft.com/office/drawing/2014/main" id="{EB6AFF25-2CF3-97BD-FDE8-460ED9D04E8D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215" y="2832920"/>
                <a:ext cx="167133" cy="233987"/>
              </a:xfrm>
              <a:prstGeom prst="rect">
                <a:avLst/>
              </a:prstGeom>
            </p:spPr>
          </p:pic>
        </p:grpSp>
        <p:sp>
          <p:nvSpPr>
            <p:cNvPr id="29" name="object 39">
              <a:extLst>
                <a:ext uri="{FF2B5EF4-FFF2-40B4-BE49-F238E27FC236}">
                  <a16:creationId xmlns:a16="http://schemas.microsoft.com/office/drawing/2014/main" id="{C0890726-39FE-A4B3-F291-6565912F4C45}"/>
                </a:ext>
              </a:extLst>
            </p:cNvPr>
            <p:cNvSpPr txBox="1"/>
            <p:nvPr/>
          </p:nvSpPr>
          <p:spPr>
            <a:xfrm>
              <a:off x="8285502" y="2830765"/>
              <a:ext cx="980440" cy="2133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200" dirty="0">
                  <a:solidFill>
                    <a:srgbClr val="FFFFFF"/>
                  </a:solidFill>
                  <a:latin typeface="Malgun Gothic"/>
                  <a:cs typeface="Malgun Gothic"/>
                </a:rPr>
                <a:t>직관적</a:t>
              </a:r>
              <a:r>
                <a:rPr sz="1200" spc="-85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200" spc="-25" dirty="0">
                  <a:solidFill>
                    <a:srgbClr val="FFFFFF"/>
                  </a:solidFill>
                  <a:latin typeface="Malgun Gothic"/>
                  <a:cs typeface="Malgun Gothic"/>
                </a:rPr>
                <a:t>가시성</a:t>
              </a:r>
              <a:endParaRPr sz="1200" dirty="0">
                <a:latin typeface="Malgun Gothic"/>
                <a:cs typeface="Malgun Gothic"/>
              </a:endParaRPr>
            </a:p>
          </p:txBody>
        </p:sp>
        <p:sp>
          <p:nvSpPr>
            <p:cNvPr id="30" name="object 40">
              <a:extLst>
                <a:ext uri="{FF2B5EF4-FFF2-40B4-BE49-F238E27FC236}">
                  <a16:creationId xmlns:a16="http://schemas.microsoft.com/office/drawing/2014/main" id="{5C3E3C39-BDEC-E82F-2990-807B67CC30E9}"/>
                </a:ext>
              </a:extLst>
            </p:cNvPr>
            <p:cNvSpPr txBox="1"/>
            <p:nvPr/>
          </p:nvSpPr>
          <p:spPr>
            <a:xfrm>
              <a:off x="8051515" y="3102677"/>
              <a:ext cx="1929130" cy="69405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21900"/>
                </a:lnSpc>
                <a:spcBef>
                  <a:spcPts val="9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운항</a:t>
              </a:r>
              <a:r>
                <a:rPr sz="900" spc="3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관리자는</a:t>
              </a:r>
              <a:r>
                <a:rPr sz="900" spc="4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육상에서도</a:t>
              </a:r>
              <a:r>
                <a:rPr sz="900" spc="3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선박의</a:t>
              </a:r>
              <a:r>
                <a:rPr sz="900" spc="4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50" dirty="0">
                  <a:solidFill>
                    <a:srgbClr val="D0D5DA"/>
                  </a:solidFill>
                  <a:latin typeface="Malgun Gothic"/>
                  <a:cs typeface="Malgun Gothic"/>
                </a:rPr>
                <a:t>상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태를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130" dirty="0">
                  <a:solidFill>
                    <a:srgbClr val="D0D5DA"/>
                  </a:solidFill>
                  <a:latin typeface="Trebuchet MS"/>
                  <a:cs typeface="Trebuchet MS"/>
                </a:rPr>
                <a:t>3D</a:t>
              </a:r>
              <a:r>
                <a:rPr sz="900" spc="60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모델을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통해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손쉽게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모니터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링하고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이상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징후를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즉시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인지할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50" dirty="0">
                  <a:solidFill>
                    <a:srgbClr val="D0D5DA"/>
                  </a:solidFill>
                  <a:latin typeface="Malgun Gothic"/>
                  <a:cs typeface="Malgun Gothic"/>
                </a:rPr>
                <a:t>수 </a:t>
              </a:r>
              <a:r>
                <a:rPr sz="900" spc="-10" dirty="0">
                  <a:solidFill>
                    <a:srgbClr val="D0D5DA"/>
                  </a:solidFill>
                  <a:latin typeface="Malgun Gothic"/>
                  <a:cs typeface="Malgun Gothic"/>
                </a:rPr>
                <a:t>있습니다</a:t>
              </a:r>
              <a:r>
                <a:rPr sz="900" spc="-10" dirty="0">
                  <a:solidFill>
                    <a:srgbClr val="D0D5DA"/>
                  </a:solidFill>
                  <a:latin typeface="Trebuchet MS"/>
                  <a:cs typeface="Trebuchet MS"/>
                </a:rPr>
                <a:t>.</a:t>
              </a:r>
              <a:endParaRPr sz="900" dirty="0">
                <a:latin typeface="Trebuchet MS"/>
                <a:cs typeface="Trebuchet M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BD1D5E7-FE85-89F4-46E7-FA64F4BAAEA9}"/>
              </a:ext>
            </a:extLst>
          </p:cNvPr>
          <p:cNvGrpSpPr/>
          <p:nvPr/>
        </p:nvGrpSpPr>
        <p:grpSpPr>
          <a:xfrm>
            <a:off x="6464155" y="2429473"/>
            <a:ext cx="2239200" cy="1252801"/>
            <a:chOff x="1069657" y="5164440"/>
            <a:chExt cx="4011295" cy="1654810"/>
          </a:xfrm>
        </p:grpSpPr>
        <p:grpSp>
          <p:nvGrpSpPr>
            <p:cNvPr id="34" name="object 33">
              <a:extLst>
                <a:ext uri="{FF2B5EF4-FFF2-40B4-BE49-F238E27FC236}">
                  <a16:creationId xmlns:a16="http://schemas.microsoft.com/office/drawing/2014/main" id="{070A8D80-A6C5-8559-6605-E36E81237FA3}"/>
                </a:ext>
              </a:extLst>
            </p:cNvPr>
            <p:cNvGrpSpPr/>
            <p:nvPr/>
          </p:nvGrpSpPr>
          <p:grpSpPr>
            <a:xfrm>
              <a:off x="1069657" y="5164440"/>
              <a:ext cx="4011295" cy="1654810"/>
              <a:chOff x="1069657" y="5164440"/>
              <a:chExt cx="4011295" cy="1654810"/>
            </a:xfrm>
          </p:grpSpPr>
          <p:sp>
            <p:nvSpPr>
              <p:cNvPr id="36" name="object 35">
                <a:extLst>
                  <a:ext uri="{FF2B5EF4-FFF2-40B4-BE49-F238E27FC236}">
                    <a16:creationId xmlns:a16="http://schemas.microsoft.com/office/drawing/2014/main" id="{582C85F9-CBA2-4264-DB7C-63315B817DA2}"/>
                  </a:ext>
                </a:extLst>
              </p:cNvPr>
              <p:cNvSpPr/>
              <p:nvPr/>
            </p:nvSpPr>
            <p:spPr>
              <a:xfrm>
                <a:off x="1069657" y="5164440"/>
                <a:ext cx="4011295" cy="1654810"/>
              </a:xfrm>
              <a:custGeom>
                <a:avLst/>
                <a:gdLst/>
                <a:ahLst/>
                <a:cxnLst/>
                <a:rect l="l" t="t" r="r" b="b"/>
                <a:pathLst>
                  <a:path w="4011295" h="1654809">
                    <a:moveTo>
                      <a:pt x="3944362" y="1654626"/>
                    </a:moveTo>
                    <a:lnTo>
                      <a:pt x="66853" y="1654626"/>
                    </a:lnTo>
                    <a:lnTo>
                      <a:pt x="60267" y="1654308"/>
                    </a:lnTo>
                    <a:lnTo>
                      <a:pt x="24462" y="1639477"/>
                    </a:lnTo>
                    <a:lnTo>
                      <a:pt x="2862" y="1607149"/>
                    </a:lnTo>
                    <a:lnTo>
                      <a:pt x="0" y="1587773"/>
                    </a:lnTo>
                    <a:lnTo>
                      <a:pt x="0" y="66853"/>
                    </a:lnTo>
                    <a:lnTo>
                      <a:pt x="11256" y="29704"/>
                    </a:lnTo>
                    <a:lnTo>
                      <a:pt x="41269" y="5088"/>
                    </a:lnTo>
                    <a:lnTo>
                      <a:pt x="66853" y="0"/>
                    </a:lnTo>
                    <a:lnTo>
                      <a:pt x="3944362" y="0"/>
                    </a:lnTo>
                    <a:lnTo>
                      <a:pt x="3981510" y="11256"/>
                    </a:lnTo>
                    <a:lnTo>
                      <a:pt x="4006125" y="41269"/>
                    </a:lnTo>
                    <a:lnTo>
                      <a:pt x="4011215" y="66853"/>
                    </a:lnTo>
                    <a:lnTo>
                      <a:pt x="4011215" y="1587773"/>
                    </a:lnTo>
                    <a:lnTo>
                      <a:pt x="3999958" y="1624921"/>
                    </a:lnTo>
                    <a:lnTo>
                      <a:pt x="3969943" y="1649537"/>
                    </a:lnTo>
                    <a:lnTo>
                      <a:pt x="3944362" y="1654626"/>
                    </a:lnTo>
                    <a:close/>
                  </a:path>
                </a:pathLst>
              </a:custGeom>
              <a:solidFill>
                <a:srgbClr val="FFFFFF">
                  <a:alpha val="5099"/>
                </a:srgbClr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" name="object 36">
                <a:extLst>
                  <a:ext uri="{FF2B5EF4-FFF2-40B4-BE49-F238E27FC236}">
                    <a16:creationId xmlns:a16="http://schemas.microsoft.com/office/drawing/2014/main" id="{CD3AFB65-74F3-DFFB-54C6-661DA274D287}"/>
                  </a:ext>
                </a:extLst>
              </p:cNvPr>
              <p:cNvSpPr/>
              <p:nvPr/>
            </p:nvSpPr>
            <p:spPr>
              <a:xfrm>
                <a:off x="1069657" y="5164440"/>
                <a:ext cx="4011295" cy="1654810"/>
              </a:xfrm>
              <a:custGeom>
                <a:avLst/>
                <a:gdLst/>
                <a:ahLst/>
                <a:cxnLst/>
                <a:rect l="l" t="t" r="r" b="b"/>
                <a:pathLst>
                  <a:path w="4011295" h="1654809">
                    <a:moveTo>
                      <a:pt x="3944362" y="1654626"/>
                    </a:moveTo>
                    <a:lnTo>
                      <a:pt x="66853" y="1654626"/>
                    </a:lnTo>
                    <a:lnTo>
                      <a:pt x="60267" y="1654308"/>
                    </a:lnTo>
                    <a:lnTo>
                      <a:pt x="24462" y="1639477"/>
                    </a:lnTo>
                    <a:lnTo>
                      <a:pt x="2862" y="1607149"/>
                    </a:lnTo>
                    <a:lnTo>
                      <a:pt x="0" y="1587773"/>
                    </a:lnTo>
                    <a:lnTo>
                      <a:pt x="0" y="66853"/>
                    </a:lnTo>
                    <a:lnTo>
                      <a:pt x="11256" y="29704"/>
                    </a:lnTo>
                    <a:lnTo>
                      <a:pt x="41269" y="5088"/>
                    </a:lnTo>
                    <a:lnTo>
                      <a:pt x="66853" y="0"/>
                    </a:lnTo>
                    <a:lnTo>
                      <a:pt x="3944362" y="0"/>
                    </a:lnTo>
                    <a:lnTo>
                      <a:pt x="3976666" y="8356"/>
                    </a:lnTo>
                    <a:lnTo>
                      <a:pt x="63012" y="8356"/>
                    </a:lnTo>
                    <a:lnTo>
                      <a:pt x="59208" y="8731"/>
                    </a:lnTo>
                    <a:lnTo>
                      <a:pt x="22774" y="28206"/>
                    </a:lnTo>
                    <a:lnTo>
                      <a:pt x="8356" y="63012"/>
                    </a:lnTo>
                    <a:lnTo>
                      <a:pt x="8356" y="1591613"/>
                    </a:lnTo>
                    <a:lnTo>
                      <a:pt x="8627" y="1594358"/>
                    </a:lnTo>
                    <a:lnTo>
                      <a:pt x="8731" y="1595417"/>
                    </a:lnTo>
                    <a:lnTo>
                      <a:pt x="28205" y="1631851"/>
                    </a:lnTo>
                    <a:lnTo>
                      <a:pt x="63012" y="1646269"/>
                    </a:lnTo>
                    <a:lnTo>
                      <a:pt x="3976664" y="1646269"/>
                    </a:lnTo>
                    <a:lnTo>
                      <a:pt x="3975907" y="1646723"/>
                    </a:lnTo>
                    <a:lnTo>
                      <a:pt x="3969943" y="1649537"/>
                    </a:lnTo>
                    <a:lnTo>
                      <a:pt x="3963736" y="1651764"/>
                    </a:lnTo>
                    <a:lnTo>
                      <a:pt x="3957403" y="1653354"/>
                    </a:lnTo>
                    <a:lnTo>
                      <a:pt x="3950944" y="1654308"/>
                    </a:lnTo>
                    <a:lnTo>
                      <a:pt x="3944362" y="1654626"/>
                    </a:lnTo>
                    <a:close/>
                  </a:path>
                  <a:path w="4011295" h="1654809">
                    <a:moveTo>
                      <a:pt x="3976664" y="1646269"/>
                    </a:moveTo>
                    <a:lnTo>
                      <a:pt x="3948203" y="1646269"/>
                    </a:lnTo>
                    <a:lnTo>
                      <a:pt x="3952007" y="1645894"/>
                    </a:lnTo>
                    <a:lnTo>
                      <a:pt x="3959541" y="1644396"/>
                    </a:lnTo>
                    <a:lnTo>
                      <a:pt x="3995133" y="1617077"/>
                    </a:lnTo>
                    <a:lnTo>
                      <a:pt x="4002859" y="1591613"/>
                    </a:lnTo>
                    <a:lnTo>
                      <a:pt x="4002859" y="63012"/>
                    </a:lnTo>
                    <a:lnTo>
                      <a:pt x="3983010" y="22774"/>
                    </a:lnTo>
                    <a:lnTo>
                      <a:pt x="3948203" y="8356"/>
                    </a:lnTo>
                    <a:lnTo>
                      <a:pt x="3976666" y="8356"/>
                    </a:lnTo>
                    <a:lnTo>
                      <a:pt x="4006125" y="41269"/>
                    </a:lnTo>
                    <a:lnTo>
                      <a:pt x="4011215" y="66853"/>
                    </a:lnTo>
                    <a:lnTo>
                      <a:pt x="4011215" y="1587773"/>
                    </a:lnTo>
                    <a:lnTo>
                      <a:pt x="3999958" y="1624921"/>
                    </a:lnTo>
                    <a:lnTo>
                      <a:pt x="3981622" y="1643286"/>
                    </a:lnTo>
                    <a:lnTo>
                      <a:pt x="3976664" y="1646269"/>
                    </a:lnTo>
                    <a:close/>
                  </a:path>
                </a:pathLst>
              </a:custGeom>
              <a:solidFill>
                <a:srgbClr val="64FFD9">
                  <a:alpha val="301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8" name="object 37">
                <a:extLst>
                  <a:ext uri="{FF2B5EF4-FFF2-40B4-BE49-F238E27FC236}">
                    <a16:creationId xmlns:a16="http://schemas.microsoft.com/office/drawing/2014/main" id="{BF1E9A1A-26EA-D8CC-8F64-6B03E9285C71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8575" y="5406784"/>
                <a:ext cx="200560" cy="200560"/>
              </a:xfrm>
              <a:prstGeom prst="rect">
                <a:avLst/>
              </a:prstGeom>
            </p:spPr>
          </p:pic>
        </p:grp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C5B0E944-60E0-D272-2B09-7057B842A289}"/>
                </a:ext>
              </a:extLst>
            </p:cNvPr>
            <p:cNvSpPr txBox="1"/>
            <p:nvPr/>
          </p:nvSpPr>
          <p:spPr>
            <a:xfrm>
              <a:off x="1265876" y="5352433"/>
              <a:ext cx="3532505" cy="130795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313055" algn="just">
                <a:lnSpc>
                  <a:spcPct val="100000"/>
                </a:lnSpc>
                <a:spcBef>
                  <a:spcPts val="90"/>
                </a:spcBef>
              </a:pPr>
              <a:r>
                <a:rPr lang="ko-KR" altLang="en-US" sz="1200" spc="-60" dirty="0">
                  <a:solidFill>
                    <a:schemeClr val="bg1"/>
                  </a:solidFill>
                  <a:latin typeface="Malgun Gothic"/>
                  <a:cs typeface="Malgun Gothic"/>
                </a:rPr>
                <a:t>원격</a:t>
              </a:r>
              <a:r>
                <a:rPr lang="ko-KR" altLang="en-US" sz="1200" spc="-85" dirty="0">
                  <a:solidFill>
                    <a:schemeClr val="bg1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200" spc="-60" dirty="0">
                  <a:solidFill>
                    <a:schemeClr val="bg1"/>
                  </a:solidFill>
                  <a:latin typeface="Malgun Gothic"/>
                  <a:cs typeface="Malgun Gothic"/>
                </a:rPr>
                <a:t>운영</a:t>
              </a:r>
              <a:r>
                <a:rPr lang="ko-KR" altLang="en-US" sz="1200" spc="-85" dirty="0">
                  <a:solidFill>
                    <a:schemeClr val="bg1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Malgun Gothic"/>
                  <a:cs typeface="Malgun Gothic"/>
                </a:rPr>
                <a:t>및</a:t>
              </a:r>
              <a:r>
                <a:rPr lang="ko-KR" altLang="en-US" sz="1200" spc="-110" dirty="0">
                  <a:solidFill>
                    <a:schemeClr val="bg1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200" spc="-20" dirty="0">
                  <a:solidFill>
                    <a:schemeClr val="bg1"/>
                  </a:solidFill>
                  <a:latin typeface="Malgun Gothic"/>
                  <a:cs typeface="Malgun Gothic"/>
                </a:rPr>
                <a:t>유지보수</a:t>
              </a:r>
              <a:endParaRPr lang="ko-KR" altLang="en-US" sz="1200" dirty="0">
                <a:solidFill>
                  <a:schemeClr val="bg1"/>
                </a:solidFill>
                <a:latin typeface="Malgun Gothic"/>
                <a:cs typeface="Malgun Gothic"/>
              </a:endParaRPr>
            </a:p>
            <a:p>
              <a:pPr marL="12700" marR="5080">
                <a:lnSpc>
                  <a:spcPct val="132900"/>
                </a:lnSpc>
                <a:spcBef>
                  <a:spcPts val="640"/>
                </a:spcBef>
              </a:pPr>
              <a:r>
                <a:rPr lang="en-US" altLang="ko-KR" sz="900" spc="90" dirty="0">
                  <a:solidFill>
                    <a:srgbClr val="D0D5DA"/>
                  </a:solidFill>
                  <a:latin typeface="Trebuchet MS"/>
                  <a:cs typeface="Trebuchet MS"/>
                </a:rPr>
                <a:t>CBM</a:t>
              </a:r>
              <a:r>
                <a:rPr lang="ko-KR" altLang="en-US" sz="900" spc="90" dirty="0">
                  <a:solidFill>
                    <a:srgbClr val="D0D5DA"/>
                  </a:solidFill>
                  <a:latin typeface="Malgun Gothic"/>
                  <a:cs typeface="Malgun Gothic"/>
                </a:rPr>
                <a:t>을</a:t>
              </a:r>
              <a:r>
                <a:rPr lang="ko-KR" altLang="en-US" sz="900" spc="-4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통해</a:t>
              </a:r>
              <a:r>
                <a:rPr lang="ko-KR" altLang="en-US" sz="900" spc="-4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수집</a:t>
              </a:r>
              <a:r>
                <a:rPr lang="ko-KR" altLang="en-US" sz="900" spc="-3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및</a:t>
              </a:r>
              <a:r>
                <a:rPr lang="ko-KR" altLang="en-US" sz="900" spc="-4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분석된</a:t>
              </a:r>
              <a:r>
                <a:rPr lang="ko-KR" altLang="en-US" sz="900" spc="-3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상세한</a:t>
              </a:r>
              <a:r>
                <a:rPr lang="ko-KR" altLang="en-US" sz="900" spc="-4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 err="1">
                  <a:solidFill>
                    <a:srgbClr val="D0D5DA"/>
                  </a:solidFill>
                  <a:latin typeface="Malgun Gothic"/>
                  <a:cs typeface="Malgun Gothic"/>
                </a:rPr>
                <a:t>데이터는</a:t>
              </a:r>
              <a:r>
                <a:rPr sz="900" spc="-3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45" dirty="0">
                  <a:solidFill>
                    <a:srgbClr val="FFFFFF"/>
                  </a:solidFill>
                  <a:latin typeface="Malgun Gothic"/>
                  <a:cs typeface="Malgun Gothic"/>
                </a:rPr>
                <a:t>육상</a:t>
              </a:r>
              <a:r>
                <a:rPr sz="900" spc="-3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-45" dirty="0">
                  <a:solidFill>
                    <a:srgbClr val="FFFFFF"/>
                  </a:solidFill>
                  <a:latin typeface="Malgun Gothic"/>
                  <a:cs typeface="Malgun Gothic"/>
                </a:rPr>
                <a:t>관제</a:t>
              </a:r>
              <a:r>
                <a:rPr sz="900" spc="-25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-50" dirty="0">
                  <a:solidFill>
                    <a:srgbClr val="FFFFFF"/>
                  </a:solidFill>
                  <a:latin typeface="Malgun Gothic"/>
                  <a:cs typeface="Malgun Gothic"/>
                </a:rPr>
                <a:t>센 </a:t>
              </a:r>
              <a:r>
                <a:rPr sz="900" dirty="0">
                  <a:solidFill>
                    <a:srgbClr val="FFFFFF"/>
                  </a:solidFill>
                  <a:latin typeface="Malgun Gothic"/>
                  <a:cs typeface="Malgun Gothic"/>
                </a:rPr>
                <a:t>터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로</a:t>
              </a:r>
              <a:r>
                <a:rPr sz="900" spc="-4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전송되어</a:t>
              </a:r>
              <a:r>
                <a:rPr sz="900" spc="-4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원격</a:t>
              </a:r>
              <a:r>
                <a:rPr sz="900" spc="-4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전문가가</a:t>
              </a:r>
              <a:r>
                <a:rPr sz="900" spc="-4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선박의</a:t>
              </a:r>
              <a:r>
                <a:rPr sz="900" spc="-4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상태를</a:t>
              </a:r>
              <a:r>
                <a:rPr sz="900" spc="-4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정밀하게</a:t>
              </a:r>
              <a:r>
                <a:rPr sz="900" spc="-4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파악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하고</a:t>
              </a:r>
              <a:r>
                <a:rPr sz="900" spc="-4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 err="1">
                  <a:solidFill>
                    <a:srgbClr val="D0D5DA"/>
                  </a:solidFill>
                  <a:latin typeface="Malgun Gothic"/>
                  <a:cs typeface="Malgun Gothic"/>
                </a:rPr>
                <a:t>필요한</a:t>
              </a:r>
              <a:r>
                <a:rPr sz="900" spc="-4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 err="1">
                  <a:solidFill>
                    <a:srgbClr val="D0D5DA"/>
                  </a:solidFill>
                  <a:latin typeface="Malgun Gothic"/>
                  <a:cs typeface="Malgun Gothic"/>
                </a:rPr>
                <a:t>조치를</a:t>
              </a:r>
              <a:r>
                <a:rPr lang="en-US"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지원</a:t>
              </a:r>
              <a:endParaRPr sz="900" dirty="0">
                <a:latin typeface="Trebuchet MS"/>
                <a:cs typeface="Trebuchet MS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3DC208C-A305-5212-FB94-2CC941F6B45C}"/>
              </a:ext>
            </a:extLst>
          </p:cNvPr>
          <p:cNvSpPr txBox="1"/>
          <p:nvPr/>
        </p:nvSpPr>
        <p:spPr>
          <a:xfrm>
            <a:off x="220131" y="309033"/>
            <a:ext cx="53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CBM, </a:t>
            </a:r>
            <a:r>
              <a:rPr lang="ko-KR" altLang="en-US" dirty="0">
                <a:solidFill>
                  <a:schemeClr val="bg1"/>
                </a:solidFill>
              </a:rPr>
              <a:t>디지털 트윈 연계</a:t>
            </a:r>
          </a:p>
        </p:txBody>
      </p:sp>
    </p:spTree>
    <p:extLst>
      <p:ext uri="{BB962C8B-B14F-4D97-AF65-F5344CB8AC3E}">
        <p14:creationId xmlns:p14="http://schemas.microsoft.com/office/powerpoint/2010/main" val="9944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303736E-E6F7-996B-5835-89BB5AE0560E}"/>
              </a:ext>
            </a:extLst>
          </p:cNvPr>
          <p:cNvSpPr/>
          <p:nvPr/>
        </p:nvSpPr>
        <p:spPr>
          <a:xfrm>
            <a:off x="401040" y="1470600"/>
            <a:ext cx="2783160" cy="2239920"/>
          </a:xfrm>
          <a:custGeom>
            <a:avLst/>
            <a:gdLst/>
            <a:ahLst/>
            <a:cxnLst/>
            <a:rect l="0" t="0" r="r" b="b"/>
            <a:pathLst>
              <a:path w="7731" h="6222">
                <a:moveTo>
                  <a:pt x="0" y="6036"/>
                </a:moveTo>
                <a:lnTo>
                  <a:pt x="0" y="186"/>
                </a:lnTo>
                <a:cubicBezTo>
                  <a:pt x="0" y="174"/>
                  <a:pt x="1" y="161"/>
                  <a:pt x="3" y="149"/>
                </a:cubicBezTo>
                <a:cubicBezTo>
                  <a:pt x="6" y="138"/>
                  <a:pt x="9" y="126"/>
                  <a:pt x="14" y="115"/>
                </a:cubicBezTo>
                <a:cubicBezTo>
                  <a:pt x="19" y="103"/>
                  <a:pt x="24" y="93"/>
                  <a:pt x="31" y="83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9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lnTo>
                  <a:pt x="7545" y="0"/>
                </a:lnTo>
                <a:cubicBezTo>
                  <a:pt x="7557" y="0"/>
                  <a:pt x="7569" y="1"/>
                  <a:pt x="7581" y="4"/>
                </a:cubicBezTo>
                <a:cubicBezTo>
                  <a:pt x="7593" y="6"/>
                  <a:pt x="7605" y="9"/>
                  <a:pt x="7616" y="14"/>
                </a:cubicBezTo>
                <a:cubicBezTo>
                  <a:pt x="7627" y="19"/>
                  <a:pt x="7638" y="25"/>
                  <a:pt x="7648" y="31"/>
                </a:cubicBezTo>
                <a:cubicBezTo>
                  <a:pt x="7658" y="38"/>
                  <a:pt x="7668" y="46"/>
                  <a:pt x="7676" y="54"/>
                </a:cubicBezTo>
                <a:cubicBezTo>
                  <a:pt x="7685" y="63"/>
                  <a:pt x="7693" y="72"/>
                  <a:pt x="7699" y="83"/>
                </a:cubicBezTo>
                <a:cubicBezTo>
                  <a:pt x="7706" y="93"/>
                  <a:pt x="7712" y="103"/>
                  <a:pt x="7717" y="115"/>
                </a:cubicBezTo>
                <a:cubicBezTo>
                  <a:pt x="7721" y="126"/>
                  <a:pt x="7725" y="138"/>
                  <a:pt x="7727" y="149"/>
                </a:cubicBezTo>
                <a:cubicBezTo>
                  <a:pt x="7729" y="161"/>
                  <a:pt x="7731" y="174"/>
                  <a:pt x="7731" y="186"/>
                </a:cubicBezTo>
                <a:lnTo>
                  <a:pt x="7731" y="6036"/>
                </a:lnTo>
                <a:cubicBezTo>
                  <a:pt x="7731" y="6049"/>
                  <a:pt x="7729" y="6061"/>
                  <a:pt x="7727" y="6073"/>
                </a:cubicBezTo>
                <a:cubicBezTo>
                  <a:pt x="7725" y="6085"/>
                  <a:pt x="7721" y="6096"/>
                  <a:pt x="7717" y="6107"/>
                </a:cubicBezTo>
                <a:cubicBezTo>
                  <a:pt x="7712" y="6119"/>
                  <a:pt x="7706" y="6129"/>
                  <a:pt x="7699" y="6140"/>
                </a:cubicBezTo>
                <a:cubicBezTo>
                  <a:pt x="7693" y="6150"/>
                  <a:pt x="7685" y="6159"/>
                  <a:pt x="7676" y="6168"/>
                </a:cubicBezTo>
                <a:cubicBezTo>
                  <a:pt x="7668" y="6176"/>
                  <a:pt x="7658" y="6184"/>
                  <a:pt x="7648" y="6191"/>
                </a:cubicBezTo>
                <a:cubicBezTo>
                  <a:pt x="7638" y="6198"/>
                  <a:pt x="7627" y="6203"/>
                  <a:pt x="7616" y="6208"/>
                </a:cubicBezTo>
                <a:cubicBezTo>
                  <a:pt x="7605" y="6213"/>
                  <a:pt x="7593" y="6216"/>
                  <a:pt x="7581" y="6219"/>
                </a:cubicBezTo>
                <a:cubicBezTo>
                  <a:pt x="7569" y="6221"/>
                  <a:pt x="7557" y="6222"/>
                  <a:pt x="7545" y="6222"/>
                </a:cubicBezTo>
                <a:lnTo>
                  <a:pt x="185" y="6222"/>
                </a:lnTo>
                <a:cubicBezTo>
                  <a:pt x="173" y="6222"/>
                  <a:pt x="161" y="6221"/>
                  <a:pt x="149" y="6219"/>
                </a:cubicBezTo>
                <a:cubicBezTo>
                  <a:pt x="137" y="6216"/>
                  <a:pt x="126" y="6213"/>
                  <a:pt x="114" y="6208"/>
                </a:cubicBezTo>
                <a:cubicBezTo>
                  <a:pt x="103" y="6203"/>
                  <a:pt x="92" y="6198"/>
                  <a:pt x="82" y="6191"/>
                </a:cubicBezTo>
                <a:cubicBezTo>
                  <a:pt x="72" y="6184"/>
                  <a:pt x="63" y="6176"/>
                  <a:pt x="54" y="6168"/>
                </a:cubicBezTo>
                <a:cubicBezTo>
                  <a:pt x="45" y="6159"/>
                  <a:pt x="38" y="6150"/>
                  <a:pt x="31" y="6140"/>
                </a:cubicBezTo>
                <a:cubicBezTo>
                  <a:pt x="24" y="6129"/>
                  <a:pt x="19" y="6119"/>
                  <a:pt x="14" y="6107"/>
                </a:cubicBezTo>
                <a:cubicBezTo>
                  <a:pt x="9" y="6096"/>
                  <a:pt x="6" y="6085"/>
                  <a:pt x="3" y="6073"/>
                </a:cubicBezTo>
                <a:cubicBezTo>
                  <a:pt x="1" y="6061"/>
                  <a:pt x="0" y="6049"/>
                  <a:pt x="0" y="6036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5E549B8-3549-FEA6-EE53-1F44F8B114B4}"/>
              </a:ext>
            </a:extLst>
          </p:cNvPr>
          <p:cNvSpPr/>
          <p:nvPr/>
        </p:nvSpPr>
        <p:spPr>
          <a:xfrm>
            <a:off x="568080" y="2841120"/>
            <a:ext cx="2448720" cy="635400"/>
          </a:xfrm>
          <a:custGeom>
            <a:avLst/>
            <a:gdLst/>
            <a:ahLst/>
            <a:cxnLst/>
            <a:rect l="0" t="0" r="r" b="b"/>
            <a:pathLst>
              <a:path w="6802" h="1765">
                <a:moveTo>
                  <a:pt x="0" y="1672"/>
                </a:moveTo>
                <a:lnTo>
                  <a:pt x="0" y="94"/>
                </a:lnTo>
                <a:cubicBezTo>
                  <a:pt x="0" y="81"/>
                  <a:pt x="2" y="70"/>
                  <a:pt x="7" y="58"/>
                </a:cubicBezTo>
                <a:cubicBezTo>
                  <a:pt x="12" y="47"/>
                  <a:pt x="18" y="36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9" y="2"/>
                  <a:pt x="81" y="0"/>
                  <a:pt x="93" y="0"/>
                </a:cubicBezTo>
                <a:lnTo>
                  <a:pt x="6710" y="0"/>
                </a:lnTo>
                <a:cubicBezTo>
                  <a:pt x="6722" y="0"/>
                  <a:pt x="6734" y="2"/>
                  <a:pt x="6745" y="7"/>
                </a:cubicBezTo>
                <a:cubicBezTo>
                  <a:pt x="6756" y="12"/>
                  <a:pt x="6767" y="18"/>
                  <a:pt x="6775" y="27"/>
                </a:cubicBezTo>
                <a:cubicBezTo>
                  <a:pt x="6784" y="36"/>
                  <a:pt x="6791" y="47"/>
                  <a:pt x="6795" y="58"/>
                </a:cubicBezTo>
                <a:cubicBezTo>
                  <a:pt x="6800" y="70"/>
                  <a:pt x="6802" y="81"/>
                  <a:pt x="6802" y="94"/>
                </a:cubicBezTo>
                <a:lnTo>
                  <a:pt x="6802" y="1672"/>
                </a:lnTo>
                <a:cubicBezTo>
                  <a:pt x="6802" y="1685"/>
                  <a:pt x="6800" y="1696"/>
                  <a:pt x="6795" y="1708"/>
                </a:cubicBezTo>
                <a:cubicBezTo>
                  <a:pt x="6791" y="1719"/>
                  <a:pt x="6784" y="1729"/>
                  <a:pt x="6775" y="1738"/>
                </a:cubicBezTo>
                <a:cubicBezTo>
                  <a:pt x="6767" y="1747"/>
                  <a:pt x="6756" y="1753"/>
                  <a:pt x="6745" y="1758"/>
                </a:cubicBezTo>
                <a:cubicBezTo>
                  <a:pt x="6734" y="1763"/>
                  <a:pt x="6722" y="1765"/>
                  <a:pt x="6710" y="1765"/>
                </a:cubicBezTo>
                <a:lnTo>
                  <a:pt x="93" y="1765"/>
                </a:lnTo>
                <a:cubicBezTo>
                  <a:pt x="81" y="1765"/>
                  <a:pt x="69" y="1763"/>
                  <a:pt x="57" y="1758"/>
                </a:cubicBezTo>
                <a:cubicBezTo>
                  <a:pt x="46" y="1753"/>
                  <a:pt x="36" y="1747"/>
                  <a:pt x="27" y="1738"/>
                </a:cubicBezTo>
                <a:cubicBezTo>
                  <a:pt x="18" y="1729"/>
                  <a:pt x="12" y="1719"/>
                  <a:pt x="7" y="1708"/>
                </a:cubicBezTo>
                <a:cubicBezTo>
                  <a:pt x="2" y="1696"/>
                  <a:pt x="0" y="1685"/>
                  <a:pt x="0" y="1672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53BD16-5C23-1056-2C61-5F0789482E3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0240" y="1704600"/>
            <a:ext cx="225360" cy="26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43CFEF-FD44-32FB-C402-14DC6346BBBD}"/>
              </a:ext>
            </a:extLst>
          </p:cNvPr>
          <p:cNvSpPr txBox="1"/>
          <p:nvPr/>
        </p:nvSpPr>
        <p:spPr>
          <a:xfrm>
            <a:off x="401040" y="985955"/>
            <a:ext cx="11746805" cy="54476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80" b="0" u="none" strike="noStrike" dirty="0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통합기관제어체계</a:t>
            </a:r>
            <a:r>
              <a:rPr lang="en-US" sz="1180" b="0" u="none" strike="noStrike" dirty="0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(Engineering Control System)</a:t>
            </a:r>
            <a:r>
              <a:rPr lang="zh-CN" sz="1180" b="0" u="none" strike="noStrike" dirty="0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는</a:t>
            </a:r>
            <a:r>
              <a:rPr lang="en-US" altLang="zh-CN" sz="1180" b="0" u="none" strike="noStrike" dirty="0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 </a:t>
            </a:r>
            <a:r>
              <a:rPr lang="zh-CN" altLang="ko-KR" sz="1180" dirty="0">
                <a:solidFill>
                  <a:srgbClr val="FFFFFF"/>
                </a:solidFill>
                <a:latin typeface="NotoSansKR"/>
                <a:ea typeface="NotoSansKR"/>
              </a:rPr>
              <a:t>함정의 두뇌와 신경망 역할을 수행하는 핵심 시스템으로</a:t>
            </a:r>
            <a:r>
              <a:rPr lang="en-US" altLang="ko-KR" sz="1180" dirty="0">
                <a:solidFill>
                  <a:srgbClr val="FFFFFF"/>
                </a:solidFill>
                <a:latin typeface="NotoSansKR"/>
                <a:ea typeface="NotoSansKR"/>
              </a:rPr>
              <a:t>, </a:t>
            </a:r>
            <a:r>
              <a:rPr lang="zh-CN" altLang="ko-KR" sz="1180" dirty="0">
                <a:solidFill>
                  <a:schemeClr val="bg1"/>
                </a:solidFill>
                <a:latin typeface="NotoSansKR"/>
                <a:ea typeface="NotoSansKR"/>
              </a:rPr>
              <a:t>분산된 제어 장치들과 중앙 감시 콘솔이 고속의 이중화 데이터 네트워크</a:t>
            </a:r>
            <a:r>
              <a:rPr lang="zh-CN" altLang="ko-KR" sz="1180" dirty="0">
                <a:solidFill>
                  <a:srgbClr val="FFFFFF"/>
                </a:solidFill>
                <a:latin typeface="NotoSansKR"/>
                <a:ea typeface="NotoSansKR"/>
              </a:rPr>
              <a:t>를</a:t>
            </a:r>
            <a:endParaRPr lang="en-US" altLang="zh-CN" sz="1180" dirty="0">
              <a:solidFill>
                <a:srgbClr val="FFFFFF"/>
              </a:solidFill>
              <a:latin typeface="NotoSansKR"/>
              <a:ea typeface="NotoSansKR"/>
            </a:endParaRPr>
          </a:p>
          <a:p>
            <a:r>
              <a:rPr lang="zh-CN" altLang="ko-KR" sz="1180" dirty="0">
                <a:solidFill>
                  <a:srgbClr val="FFFFFF"/>
                </a:solidFill>
                <a:latin typeface="NotoSansKR"/>
                <a:ea typeface="NotoSansKR"/>
              </a:rPr>
              <a:t>통해 유기적으로 연결된 구조</a:t>
            </a:r>
            <a:endParaRPr lang="en-US" altLang="ko-KR" sz="1180" dirty="0">
              <a:solidFill>
                <a:srgbClr val="000000"/>
              </a:solidFill>
              <a:latin typeface="Times New Roman"/>
            </a:endParaRPr>
          </a:p>
          <a:p>
            <a:endParaRPr lang="en-US" sz="118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E5992-23F5-E242-EB32-FABDC5FBC0A3}"/>
              </a:ext>
            </a:extLst>
          </p:cNvPr>
          <p:cNvSpPr txBox="1"/>
          <p:nvPr/>
        </p:nvSpPr>
        <p:spPr>
          <a:xfrm>
            <a:off x="1069560" y="1750320"/>
            <a:ext cx="1309680" cy="24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추진 시스템 최적화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267F6-BAD9-C363-1DE4-6AD3192B509E}"/>
              </a:ext>
            </a:extLst>
          </p:cNvPr>
          <p:cNvSpPr txBox="1"/>
          <p:nvPr/>
        </p:nvSpPr>
        <p:spPr>
          <a:xfrm>
            <a:off x="568080" y="2174040"/>
            <a:ext cx="240372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함정의 속도</a:t>
            </a:r>
            <a:r>
              <a:rPr lang="en-US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, </a:t>
            </a:r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기동 요구에 맞춰 엔진 출력과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71C9F-8FDE-762E-7FB2-D59ED537384C}"/>
              </a:ext>
            </a:extLst>
          </p:cNvPr>
          <p:cNvSpPr txBox="1"/>
          <p:nvPr/>
        </p:nvSpPr>
        <p:spPr>
          <a:xfrm>
            <a:off x="568080" y="2374560"/>
            <a:ext cx="237168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프로펠러 피치를 자동으로 최적 조합으로 제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CB2A58-EF5F-B586-1BF3-D20BEBCA1CB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5040" y="294156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6C933-F154-A05F-25C4-A670B8707239}"/>
              </a:ext>
            </a:extLst>
          </p:cNvPr>
          <p:cNvSpPr txBox="1"/>
          <p:nvPr/>
        </p:nvSpPr>
        <p:spPr>
          <a:xfrm>
            <a:off x="568080" y="2575080"/>
            <a:ext cx="13320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어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BBCD7A-306B-D981-D68F-092145A9155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5040" y="310860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F892C-D3EF-6AB8-82D1-1A5B7367CEE3}"/>
              </a:ext>
            </a:extLst>
          </p:cNvPr>
          <p:cNvSpPr txBox="1"/>
          <p:nvPr/>
        </p:nvSpPr>
        <p:spPr>
          <a:xfrm>
            <a:off x="819000" y="2933280"/>
            <a:ext cx="808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연료 소모율 감소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7B609C-DE5E-3F34-5850-49948F0981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5040" y="327600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F7B74D-1FEE-D6A6-0F11-CB5B5BC6D070}"/>
              </a:ext>
            </a:extLst>
          </p:cNvPr>
          <p:cNvSpPr txBox="1"/>
          <p:nvPr/>
        </p:nvSpPr>
        <p:spPr>
          <a:xfrm>
            <a:off x="819000" y="3100320"/>
            <a:ext cx="10173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가속</a:t>
            </a:r>
            <a:r>
              <a:rPr lang="en-US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/</a:t>
            </a:r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감속 성능 향상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2D3427A-B358-A145-A263-EBD7123D62B7}"/>
              </a:ext>
            </a:extLst>
          </p:cNvPr>
          <p:cNvSpPr/>
          <p:nvPr/>
        </p:nvSpPr>
        <p:spPr>
          <a:xfrm>
            <a:off x="3350880" y="1470600"/>
            <a:ext cx="2783160" cy="2239920"/>
          </a:xfrm>
          <a:custGeom>
            <a:avLst/>
            <a:gdLst/>
            <a:ahLst/>
            <a:cxnLst/>
            <a:rect l="0" t="0" r="r" b="b"/>
            <a:pathLst>
              <a:path w="7731" h="6222">
                <a:moveTo>
                  <a:pt x="0" y="6036"/>
                </a:moveTo>
                <a:lnTo>
                  <a:pt x="0" y="186"/>
                </a:lnTo>
                <a:cubicBezTo>
                  <a:pt x="0" y="174"/>
                  <a:pt x="1" y="161"/>
                  <a:pt x="4" y="149"/>
                </a:cubicBezTo>
                <a:cubicBezTo>
                  <a:pt x="6" y="138"/>
                  <a:pt x="9" y="126"/>
                  <a:pt x="14" y="115"/>
                </a:cubicBezTo>
                <a:cubicBezTo>
                  <a:pt x="19" y="103"/>
                  <a:pt x="24" y="93"/>
                  <a:pt x="31" y="83"/>
                </a:cubicBezTo>
                <a:cubicBezTo>
                  <a:pt x="38" y="72"/>
                  <a:pt x="46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3" y="25"/>
                  <a:pt x="103" y="19"/>
                  <a:pt x="115" y="14"/>
                </a:cubicBezTo>
                <a:cubicBezTo>
                  <a:pt x="126" y="9"/>
                  <a:pt x="137" y="6"/>
                  <a:pt x="149" y="4"/>
                </a:cubicBezTo>
                <a:cubicBezTo>
                  <a:pt x="161" y="1"/>
                  <a:pt x="173" y="0"/>
                  <a:pt x="186" y="0"/>
                </a:cubicBezTo>
                <a:lnTo>
                  <a:pt x="7545" y="0"/>
                </a:lnTo>
                <a:cubicBezTo>
                  <a:pt x="7557" y="0"/>
                  <a:pt x="7569" y="1"/>
                  <a:pt x="7581" y="4"/>
                </a:cubicBezTo>
                <a:cubicBezTo>
                  <a:pt x="7593" y="6"/>
                  <a:pt x="7605" y="9"/>
                  <a:pt x="7616" y="14"/>
                </a:cubicBezTo>
                <a:cubicBezTo>
                  <a:pt x="7628" y="19"/>
                  <a:pt x="7638" y="25"/>
                  <a:pt x="7648" y="31"/>
                </a:cubicBezTo>
                <a:cubicBezTo>
                  <a:pt x="7658" y="38"/>
                  <a:pt x="7668" y="46"/>
                  <a:pt x="7676" y="54"/>
                </a:cubicBezTo>
                <a:cubicBezTo>
                  <a:pt x="7685" y="63"/>
                  <a:pt x="7693" y="72"/>
                  <a:pt x="7700" y="83"/>
                </a:cubicBezTo>
                <a:cubicBezTo>
                  <a:pt x="7706" y="93"/>
                  <a:pt x="7712" y="103"/>
                  <a:pt x="7717" y="115"/>
                </a:cubicBezTo>
                <a:cubicBezTo>
                  <a:pt x="7721" y="126"/>
                  <a:pt x="7725" y="138"/>
                  <a:pt x="7727" y="149"/>
                </a:cubicBezTo>
                <a:cubicBezTo>
                  <a:pt x="7730" y="161"/>
                  <a:pt x="7731" y="174"/>
                  <a:pt x="7731" y="186"/>
                </a:cubicBezTo>
                <a:lnTo>
                  <a:pt x="7731" y="6036"/>
                </a:lnTo>
                <a:cubicBezTo>
                  <a:pt x="7731" y="6049"/>
                  <a:pt x="7730" y="6061"/>
                  <a:pt x="7727" y="6073"/>
                </a:cubicBezTo>
                <a:cubicBezTo>
                  <a:pt x="7725" y="6085"/>
                  <a:pt x="7721" y="6096"/>
                  <a:pt x="7717" y="6107"/>
                </a:cubicBezTo>
                <a:cubicBezTo>
                  <a:pt x="7712" y="6119"/>
                  <a:pt x="7706" y="6129"/>
                  <a:pt x="7700" y="6140"/>
                </a:cubicBezTo>
                <a:cubicBezTo>
                  <a:pt x="7693" y="6150"/>
                  <a:pt x="7685" y="6159"/>
                  <a:pt x="7676" y="6168"/>
                </a:cubicBezTo>
                <a:cubicBezTo>
                  <a:pt x="7668" y="6176"/>
                  <a:pt x="7658" y="6184"/>
                  <a:pt x="7648" y="6191"/>
                </a:cubicBezTo>
                <a:cubicBezTo>
                  <a:pt x="7638" y="6198"/>
                  <a:pt x="7628" y="6203"/>
                  <a:pt x="7616" y="6208"/>
                </a:cubicBezTo>
                <a:cubicBezTo>
                  <a:pt x="7605" y="6213"/>
                  <a:pt x="7593" y="6216"/>
                  <a:pt x="7581" y="6219"/>
                </a:cubicBezTo>
                <a:cubicBezTo>
                  <a:pt x="7569" y="6221"/>
                  <a:pt x="7557" y="6222"/>
                  <a:pt x="7545" y="6222"/>
                </a:cubicBezTo>
                <a:lnTo>
                  <a:pt x="186" y="6222"/>
                </a:lnTo>
                <a:cubicBezTo>
                  <a:pt x="173" y="6222"/>
                  <a:pt x="161" y="6221"/>
                  <a:pt x="149" y="6219"/>
                </a:cubicBezTo>
                <a:cubicBezTo>
                  <a:pt x="137" y="6216"/>
                  <a:pt x="126" y="6213"/>
                  <a:pt x="115" y="6208"/>
                </a:cubicBezTo>
                <a:cubicBezTo>
                  <a:pt x="103" y="6203"/>
                  <a:pt x="93" y="6198"/>
                  <a:pt x="82" y="6191"/>
                </a:cubicBezTo>
                <a:cubicBezTo>
                  <a:pt x="72" y="6184"/>
                  <a:pt x="63" y="6176"/>
                  <a:pt x="54" y="6168"/>
                </a:cubicBezTo>
                <a:cubicBezTo>
                  <a:pt x="46" y="6159"/>
                  <a:pt x="38" y="6150"/>
                  <a:pt x="31" y="6140"/>
                </a:cubicBezTo>
                <a:cubicBezTo>
                  <a:pt x="24" y="6129"/>
                  <a:pt x="19" y="6119"/>
                  <a:pt x="14" y="6107"/>
                </a:cubicBezTo>
                <a:cubicBezTo>
                  <a:pt x="9" y="6096"/>
                  <a:pt x="6" y="6085"/>
                  <a:pt x="4" y="6073"/>
                </a:cubicBezTo>
                <a:cubicBezTo>
                  <a:pt x="1" y="6061"/>
                  <a:pt x="0" y="6049"/>
                  <a:pt x="0" y="6036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A902C7C-006C-DCA4-0104-ED90A9745269}"/>
              </a:ext>
            </a:extLst>
          </p:cNvPr>
          <p:cNvSpPr/>
          <p:nvPr/>
        </p:nvSpPr>
        <p:spPr>
          <a:xfrm>
            <a:off x="3517920" y="2841120"/>
            <a:ext cx="2449080" cy="635400"/>
          </a:xfrm>
          <a:custGeom>
            <a:avLst/>
            <a:gdLst/>
            <a:ahLst/>
            <a:cxnLst/>
            <a:rect l="0" t="0" r="r" b="b"/>
            <a:pathLst>
              <a:path w="6803" h="1765">
                <a:moveTo>
                  <a:pt x="0" y="1672"/>
                </a:moveTo>
                <a:lnTo>
                  <a:pt x="0" y="94"/>
                </a:lnTo>
                <a:cubicBezTo>
                  <a:pt x="0" y="81"/>
                  <a:pt x="3" y="70"/>
                  <a:pt x="7" y="58"/>
                </a:cubicBezTo>
                <a:cubicBezTo>
                  <a:pt x="12" y="47"/>
                  <a:pt x="19" y="36"/>
                  <a:pt x="27" y="27"/>
                </a:cubicBezTo>
                <a:cubicBezTo>
                  <a:pt x="36" y="18"/>
                  <a:pt x="46" y="12"/>
                  <a:pt x="58" y="7"/>
                </a:cubicBezTo>
                <a:cubicBezTo>
                  <a:pt x="69" y="2"/>
                  <a:pt x="81" y="0"/>
                  <a:pt x="93" y="0"/>
                </a:cubicBezTo>
                <a:lnTo>
                  <a:pt x="6710" y="0"/>
                </a:lnTo>
                <a:cubicBezTo>
                  <a:pt x="6722" y="0"/>
                  <a:pt x="6734" y="2"/>
                  <a:pt x="6745" y="7"/>
                </a:cubicBezTo>
                <a:cubicBezTo>
                  <a:pt x="6757" y="12"/>
                  <a:pt x="6767" y="18"/>
                  <a:pt x="6775" y="27"/>
                </a:cubicBezTo>
                <a:cubicBezTo>
                  <a:pt x="6784" y="36"/>
                  <a:pt x="6791" y="47"/>
                  <a:pt x="6796" y="58"/>
                </a:cubicBezTo>
                <a:cubicBezTo>
                  <a:pt x="6800" y="70"/>
                  <a:pt x="6803" y="81"/>
                  <a:pt x="6803" y="94"/>
                </a:cubicBezTo>
                <a:lnTo>
                  <a:pt x="6803" y="1672"/>
                </a:lnTo>
                <a:cubicBezTo>
                  <a:pt x="6803" y="1685"/>
                  <a:pt x="6800" y="1696"/>
                  <a:pt x="6796" y="1708"/>
                </a:cubicBezTo>
                <a:cubicBezTo>
                  <a:pt x="6791" y="1719"/>
                  <a:pt x="6784" y="1729"/>
                  <a:pt x="6775" y="1738"/>
                </a:cubicBezTo>
                <a:cubicBezTo>
                  <a:pt x="6767" y="1747"/>
                  <a:pt x="6757" y="1753"/>
                  <a:pt x="6745" y="1758"/>
                </a:cubicBezTo>
                <a:cubicBezTo>
                  <a:pt x="6734" y="1763"/>
                  <a:pt x="6722" y="1765"/>
                  <a:pt x="6710" y="1765"/>
                </a:cubicBezTo>
                <a:lnTo>
                  <a:pt x="93" y="1765"/>
                </a:lnTo>
                <a:cubicBezTo>
                  <a:pt x="81" y="1765"/>
                  <a:pt x="69" y="1763"/>
                  <a:pt x="58" y="1758"/>
                </a:cubicBezTo>
                <a:cubicBezTo>
                  <a:pt x="46" y="1753"/>
                  <a:pt x="36" y="1747"/>
                  <a:pt x="27" y="1738"/>
                </a:cubicBezTo>
                <a:cubicBezTo>
                  <a:pt x="19" y="1729"/>
                  <a:pt x="12" y="1719"/>
                  <a:pt x="7" y="1708"/>
                </a:cubicBezTo>
                <a:cubicBezTo>
                  <a:pt x="3" y="1696"/>
                  <a:pt x="0" y="1685"/>
                  <a:pt x="0" y="1672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CCFB78-A13B-7A33-AA3E-724D1258B9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3560" y="1704600"/>
            <a:ext cx="150120" cy="26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91DAD5-83BD-5D57-11E8-DC70C7B8B11E}"/>
              </a:ext>
            </a:extLst>
          </p:cNvPr>
          <p:cNvSpPr txBox="1"/>
          <p:nvPr/>
        </p:nvSpPr>
        <p:spPr>
          <a:xfrm>
            <a:off x="819000" y="3267360"/>
            <a:ext cx="700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장비 부하 경감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53E896-9E5D-71ED-0B03-749BE70BB83D}"/>
              </a:ext>
            </a:extLst>
          </p:cNvPr>
          <p:cNvSpPr txBox="1"/>
          <p:nvPr/>
        </p:nvSpPr>
        <p:spPr>
          <a:xfrm>
            <a:off x="4021200" y="1750320"/>
            <a:ext cx="1155600" cy="24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전력 관리 시스템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30CB54-942B-C8A1-48F2-C2DC1E0AC387}"/>
              </a:ext>
            </a:extLst>
          </p:cNvPr>
          <p:cNvSpPr txBox="1"/>
          <p:nvPr/>
        </p:nvSpPr>
        <p:spPr>
          <a:xfrm>
            <a:off x="3519720" y="2174040"/>
            <a:ext cx="237168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전력 부하를 실시간으로 예측하고 발전기 운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910364-AA97-855C-A0C3-F0E50F7F8ECD}"/>
              </a:ext>
            </a:extLst>
          </p:cNvPr>
          <p:cNvSpPr txBox="1"/>
          <p:nvPr/>
        </p:nvSpPr>
        <p:spPr>
          <a:xfrm>
            <a:off x="3519720" y="2374560"/>
            <a:ext cx="237384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전 대수를 자동으로 조절</a:t>
            </a:r>
            <a:r>
              <a:rPr lang="en-US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, </a:t>
            </a:r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비상시 중요도가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CF6ECC3-8B66-22A9-3012-475B48AEFF4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84880" y="294156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EF43C3-A850-BF66-043C-74DF01CF4639}"/>
              </a:ext>
            </a:extLst>
          </p:cNvPr>
          <p:cNvSpPr txBox="1"/>
          <p:nvPr/>
        </p:nvSpPr>
        <p:spPr>
          <a:xfrm>
            <a:off x="3519720" y="2575080"/>
            <a:ext cx="92448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낮은 부하를 차단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42141C8-E90B-2F10-3538-76C70F8FB8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84880" y="310860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4592C2-B440-3BE8-34BE-F0A20A2E4BEE}"/>
              </a:ext>
            </a:extLst>
          </p:cNvPr>
          <p:cNvSpPr txBox="1"/>
          <p:nvPr/>
        </p:nvSpPr>
        <p:spPr>
          <a:xfrm>
            <a:off x="3770280" y="2933280"/>
            <a:ext cx="10512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전력 계통 안정성 확보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E738A1-E9A7-CDA4-95BF-402D856B516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84880" y="327600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3A3C94-4E06-1D91-62C2-55794829771C}"/>
              </a:ext>
            </a:extLst>
          </p:cNvPr>
          <p:cNvSpPr txBox="1"/>
          <p:nvPr/>
        </p:nvSpPr>
        <p:spPr>
          <a:xfrm>
            <a:off x="3770280" y="3100320"/>
            <a:ext cx="10512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발전기 운영 효율 증대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DA79816-0746-C819-6800-9D74E90F5FB5}"/>
              </a:ext>
            </a:extLst>
          </p:cNvPr>
          <p:cNvSpPr/>
          <p:nvPr/>
        </p:nvSpPr>
        <p:spPr>
          <a:xfrm>
            <a:off x="401040" y="3877200"/>
            <a:ext cx="2783160" cy="2239920"/>
          </a:xfrm>
          <a:custGeom>
            <a:avLst/>
            <a:gdLst/>
            <a:ahLst/>
            <a:cxnLst/>
            <a:rect l="0" t="0" r="r" b="b"/>
            <a:pathLst>
              <a:path w="7731" h="6222">
                <a:moveTo>
                  <a:pt x="0" y="6037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6"/>
                  <a:pt x="14" y="115"/>
                </a:cubicBezTo>
                <a:cubicBezTo>
                  <a:pt x="19" y="104"/>
                  <a:pt x="24" y="93"/>
                  <a:pt x="31" y="83"/>
                </a:cubicBezTo>
                <a:cubicBezTo>
                  <a:pt x="38" y="73"/>
                  <a:pt x="45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lnTo>
                  <a:pt x="7545" y="0"/>
                </a:lnTo>
                <a:cubicBezTo>
                  <a:pt x="7557" y="0"/>
                  <a:pt x="7569" y="2"/>
                  <a:pt x="7581" y="4"/>
                </a:cubicBezTo>
                <a:cubicBezTo>
                  <a:pt x="7593" y="6"/>
                  <a:pt x="7605" y="10"/>
                  <a:pt x="7616" y="14"/>
                </a:cubicBezTo>
                <a:cubicBezTo>
                  <a:pt x="7627" y="19"/>
                  <a:pt x="7638" y="25"/>
                  <a:pt x="7648" y="32"/>
                </a:cubicBezTo>
                <a:cubicBezTo>
                  <a:pt x="7658" y="38"/>
                  <a:pt x="7668" y="46"/>
                  <a:pt x="7676" y="55"/>
                </a:cubicBezTo>
                <a:cubicBezTo>
                  <a:pt x="7685" y="63"/>
                  <a:pt x="7693" y="73"/>
                  <a:pt x="7699" y="83"/>
                </a:cubicBezTo>
                <a:cubicBezTo>
                  <a:pt x="7706" y="93"/>
                  <a:pt x="7712" y="104"/>
                  <a:pt x="7717" y="115"/>
                </a:cubicBezTo>
                <a:cubicBezTo>
                  <a:pt x="7721" y="126"/>
                  <a:pt x="7725" y="138"/>
                  <a:pt x="7727" y="150"/>
                </a:cubicBezTo>
                <a:cubicBezTo>
                  <a:pt x="7729" y="162"/>
                  <a:pt x="7731" y="174"/>
                  <a:pt x="7731" y="186"/>
                </a:cubicBezTo>
                <a:lnTo>
                  <a:pt x="7731" y="6037"/>
                </a:lnTo>
                <a:cubicBezTo>
                  <a:pt x="7731" y="6049"/>
                  <a:pt x="7729" y="6061"/>
                  <a:pt x="7727" y="6073"/>
                </a:cubicBezTo>
                <a:cubicBezTo>
                  <a:pt x="7725" y="6085"/>
                  <a:pt x="7721" y="6097"/>
                  <a:pt x="7717" y="6108"/>
                </a:cubicBezTo>
                <a:cubicBezTo>
                  <a:pt x="7712" y="6119"/>
                  <a:pt x="7706" y="6130"/>
                  <a:pt x="7699" y="6140"/>
                </a:cubicBezTo>
                <a:cubicBezTo>
                  <a:pt x="7693" y="6150"/>
                  <a:pt x="7685" y="6159"/>
                  <a:pt x="7676" y="6168"/>
                </a:cubicBezTo>
                <a:cubicBezTo>
                  <a:pt x="7668" y="6177"/>
                  <a:pt x="7658" y="6184"/>
                  <a:pt x="7648" y="6191"/>
                </a:cubicBezTo>
                <a:cubicBezTo>
                  <a:pt x="7638" y="6198"/>
                  <a:pt x="7627" y="6204"/>
                  <a:pt x="7616" y="6208"/>
                </a:cubicBezTo>
                <a:cubicBezTo>
                  <a:pt x="7605" y="6213"/>
                  <a:pt x="7593" y="6217"/>
                  <a:pt x="7581" y="6219"/>
                </a:cubicBezTo>
                <a:cubicBezTo>
                  <a:pt x="7569" y="6221"/>
                  <a:pt x="7557" y="6222"/>
                  <a:pt x="7545" y="6222"/>
                </a:cubicBezTo>
                <a:lnTo>
                  <a:pt x="185" y="6222"/>
                </a:lnTo>
                <a:cubicBezTo>
                  <a:pt x="173" y="6222"/>
                  <a:pt x="161" y="6221"/>
                  <a:pt x="149" y="6219"/>
                </a:cubicBezTo>
                <a:cubicBezTo>
                  <a:pt x="137" y="6217"/>
                  <a:pt x="126" y="6213"/>
                  <a:pt x="114" y="6208"/>
                </a:cubicBezTo>
                <a:cubicBezTo>
                  <a:pt x="103" y="6204"/>
                  <a:pt x="92" y="6198"/>
                  <a:pt x="82" y="6191"/>
                </a:cubicBezTo>
                <a:cubicBezTo>
                  <a:pt x="72" y="6184"/>
                  <a:pt x="63" y="6177"/>
                  <a:pt x="54" y="6168"/>
                </a:cubicBezTo>
                <a:cubicBezTo>
                  <a:pt x="45" y="6159"/>
                  <a:pt x="38" y="6150"/>
                  <a:pt x="31" y="6140"/>
                </a:cubicBezTo>
                <a:cubicBezTo>
                  <a:pt x="24" y="6130"/>
                  <a:pt x="19" y="6119"/>
                  <a:pt x="14" y="6108"/>
                </a:cubicBezTo>
                <a:cubicBezTo>
                  <a:pt x="9" y="6097"/>
                  <a:pt x="6" y="6085"/>
                  <a:pt x="3" y="6073"/>
                </a:cubicBezTo>
                <a:cubicBezTo>
                  <a:pt x="1" y="6061"/>
                  <a:pt x="0" y="6049"/>
                  <a:pt x="0" y="603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7E60092-B7E4-563A-F95A-ABCB4E3CA586}"/>
              </a:ext>
            </a:extLst>
          </p:cNvPr>
          <p:cNvSpPr/>
          <p:nvPr/>
        </p:nvSpPr>
        <p:spPr>
          <a:xfrm>
            <a:off x="568080" y="5247720"/>
            <a:ext cx="2448720" cy="635400"/>
          </a:xfrm>
          <a:custGeom>
            <a:avLst/>
            <a:gdLst/>
            <a:ahLst/>
            <a:cxnLst/>
            <a:rect l="0" t="0" r="r" b="b"/>
            <a:pathLst>
              <a:path w="6802" h="1765">
                <a:moveTo>
                  <a:pt x="0" y="1673"/>
                </a:moveTo>
                <a:lnTo>
                  <a:pt x="0" y="93"/>
                </a:lnTo>
                <a:cubicBezTo>
                  <a:pt x="0" y="81"/>
                  <a:pt x="2" y="69"/>
                  <a:pt x="7" y="58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9" y="3"/>
                  <a:pt x="81" y="0"/>
                  <a:pt x="93" y="0"/>
                </a:cubicBezTo>
                <a:lnTo>
                  <a:pt x="6710" y="0"/>
                </a:lnTo>
                <a:cubicBezTo>
                  <a:pt x="6722" y="0"/>
                  <a:pt x="6734" y="3"/>
                  <a:pt x="6745" y="7"/>
                </a:cubicBezTo>
                <a:cubicBezTo>
                  <a:pt x="6756" y="12"/>
                  <a:pt x="6767" y="19"/>
                  <a:pt x="6775" y="27"/>
                </a:cubicBezTo>
                <a:cubicBezTo>
                  <a:pt x="6784" y="36"/>
                  <a:pt x="6791" y="46"/>
                  <a:pt x="6795" y="58"/>
                </a:cubicBezTo>
                <a:cubicBezTo>
                  <a:pt x="6800" y="69"/>
                  <a:pt x="6802" y="81"/>
                  <a:pt x="6802" y="93"/>
                </a:cubicBezTo>
                <a:lnTo>
                  <a:pt x="6802" y="1673"/>
                </a:lnTo>
                <a:cubicBezTo>
                  <a:pt x="6802" y="1685"/>
                  <a:pt x="6800" y="1697"/>
                  <a:pt x="6795" y="1708"/>
                </a:cubicBezTo>
                <a:cubicBezTo>
                  <a:pt x="6791" y="1720"/>
                  <a:pt x="6784" y="1730"/>
                  <a:pt x="6775" y="1738"/>
                </a:cubicBezTo>
                <a:cubicBezTo>
                  <a:pt x="6767" y="1747"/>
                  <a:pt x="6756" y="1754"/>
                  <a:pt x="6745" y="1758"/>
                </a:cubicBezTo>
                <a:cubicBezTo>
                  <a:pt x="6734" y="1763"/>
                  <a:pt x="6722" y="1765"/>
                  <a:pt x="6710" y="1765"/>
                </a:cubicBezTo>
                <a:lnTo>
                  <a:pt x="93" y="1765"/>
                </a:lnTo>
                <a:cubicBezTo>
                  <a:pt x="81" y="1765"/>
                  <a:pt x="69" y="1763"/>
                  <a:pt x="57" y="1758"/>
                </a:cubicBezTo>
                <a:cubicBezTo>
                  <a:pt x="46" y="1754"/>
                  <a:pt x="36" y="1747"/>
                  <a:pt x="27" y="1738"/>
                </a:cubicBezTo>
                <a:cubicBezTo>
                  <a:pt x="18" y="1730"/>
                  <a:pt x="12" y="1720"/>
                  <a:pt x="7" y="1708"/>
                </a:cubicBezTo>
                <a:cubicBezTo>
                  <a:pt x="2" y="1697"/>
                  <a:pt x="0" y="1685"/>
                  <a:pt x="0" y="1673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40E0C20-3EE8-4274-D0E3-7EF616DCB5C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43320" y="4111560"/>
            <a:ext cx="250200" cy="26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53B6E7D-3562-C8A1-60C9-6E5186EE3B08}"/>
              </a:ext>
            </a:extLst>
          </p:cNvPr>
          <p:cNvSpPr txBox="1"/>
          <p:nvPr/>
        </p:nvSpPr>
        <p:spPr>
          <a:xfrm>
            <a:off x="3770280" y="3267360"/>
            <a:ext cx="10512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비상시 핵심 기능 유지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D68DD-CB12-0154-6A17-60F9285BAFCA}"/>
              </a:ext>
            </a:extLst>
          </p:cNvPr>
          <p:cNvSpPr txBox="1"/>
          <p:nvPr/>
        </p:nvSpPr>
        <p:spPr>
          <a:xfrm>
            <a:off x="1069560" y="4156920"/>
            <a:ext cx="1618200" cy="24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자동화된 보조기기 운용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26A7E0-4DF1-EAD2-F923-7BEA8D71A739}"/>
              </a:ext>
            </a:extLst>
          </p:cNvPr>
          <p:cNvSpPr txBox="1"/>
          <p:nvPr/>
        </p:nvSpPr>
        <p:spPr>
          <a:xfrm>
            <a:off x="568080" y="4580640"/>
            <a:ext cx="255888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연료유 및 윤활유 공급</a:t>
            </a:r>
            <a:r>
              <a:rPr lang="en-US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, </a:t>
            </a:r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냉각수 순환</a:t>
            </a:r>
            <a:r>
              <a:rPr lang="en-US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, </a:t>
            </a:r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압축 공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607C17-3A05-C95F-2A38-E6FD628BB003}"/>
              </a:ext>
            </a:extLst>
          </p:cNvPr>
          <p:cNvSpPr txBox="1"/>
          <p:nvPr/>
        </p:nvSpPr>
        <p:spPr>
          <a:xfrm>
            <a:off x="568080" y="4781160"/>
            <a:ext cx="227844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기 생성 등 각종 보조기기 시스템의 운전을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C343972-77C4-C7DD-722A-574B252901A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5040" y="534816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09619A-00F5-327E-1D29-9E15D859799E}"/>
              </a:ext>
            </a:extLst>
          </p:cNvPr>
          <p:cNvSpPr txBox="1"/>
          <p:nvPr/>
        </p:nvSpPr>
        <p:spPr>
          <a:xfrm>
            <a:off x="568080" y="4982040"/>
            <a:ext cx="37080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자동화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53B6A82-21AF-6DA0-6075-2C84E8F7F85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5040" y="551556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ABA0C24-70B8-621F-109F-64628CADE27F}"/>
              </a:ext>
            </a:extLst>
          </p:cNvPr>
          <p:cNvSpPr txBox="1"/>
          <p:nvPr/>
        </p:nvSpPr>
        <p:spPr>
          <a:xfrm>
            <a:off x="819000" y="5339880"/>
            <a:ext cx="10512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승조원 업무 부담 경감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B0FF341-7307-666B-3A26-5743C70B873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5040" y="568260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8EA51A0-69B0-8E3B-CA78-76EAEEFACE52}"/>
              </a:ext>
            </a:extLst>
          </p:cNvPr>
          <p:cNvSpPr txBox="1"/>
          <p:nvPr/>
        </p:nvSpPr>
        <p:spPr>
          <a:xfrm>
            <a:off x="819000" y="5507280"/>
            <a:ext cx="700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인적 오류 감소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5CDF0D15-E2D5-F094-077E-2DD9507D3288}"/>
              </a:ext>
            </a:extLst>
          </p:cNvPr>
          <p:cNvSpPr/>
          <p:nvPr/>
        </p:nvSpPr>
        <p:spPr>
          <a:xfrm>
            <a:off x="3350880" y="3877200"/>
            <a:ext cx="2783160" cy="2239920"/>
          </a:xfrm>
          <a:custGeom>
            <a:avLst/>
            <a:gdLst/>
            <a:ahLst/>
            <a:cxnLst/>
            <a:rect l="0" t="0" r="r" b="b"/>
            <a:pathLst>
              <a:path w="7731" h="6222">
                <a:moveTo>
                  <a:pt x="0" y="6037"/>
                </a:moveTo>
                <a:lnTo>
                  <a:pt x="0" y="186"/>
                </a:lnTo>
                <a:cubicBezTo>
                  <a:pt x="0" y="174"/>
                  <a:pt x="1" y="162"/>
                  <a:pt x="4" y="150"/>
                </a:cubicBezTo>
                <a:cubicBezTo>
                  <a:pt x="6" y="138"/>
                  <a:pt x="9" y="126"/>
                  <a:pt x="14" y="115"/>
                </a:cubicBezTo>
                <a:cubicBezTo>
                  <a:pt x="19" y="104"/>
                  <a:pt x="24" y="93"/>
                  <a:pt x="31" y="83"/>
                </a:cubicBezTo>
                <a:cubicBezTo>
                  <a:pt x="38" y="73"/>
                  <a:pt x="46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3" y="25"/>
                  <a:pt x="103" y="19"/>
                  <a:pt x="115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2"/>
                  <a:pt x="173" y="0"/>
                  <a:pt x="186" y="0"/>
                </a:cubicBezTo>
                <a:lnTo>
                  <a:pt x="7545" y="0"/>
                </a:lnTo>
                <a:cubicBezTo>
                  <a:pt x="7557" y="0"/>
                  <a:pt x="7569" y="2"/>
                  <a:pt x="7581" y="4"/>
                </a:cubicBezTo>
                <a:cubicBezTo>
                  <a:pt x="7593" y="6"/>
                  <a:pt x="7605" y="10"/>
                  <a:pt x="7616" y="14"/>
                </a:cubicBezTo>
                <a:cubicBezTo>
                  <a:pt x="7628" y="19"/>
                  <a:pt x="7638" y="25"/>
                  <a:pt x="7648" y="32"/>
                </a:cubicBezTo>
                <a:cubicBezTo>
                  <a:pt x="7658" y="38"/>
                  <a:pt x="7668" y="46"/>
                  <a:pt x="7676" y="55"/>
                </a:cubicBezTo>
                <a:cubicBezTo>
                  <a:pt x="7685" y="63"/>
                  <a:pt x="7693" y="73"/>
                  <a:pt x="7700" y="83"/>
                </a:cubicBezTo>
                <a:cubicBezTo>
                  <a:pt x="7706" y="93"/>
                  <a:pt x="7712" y="104"/>
                  <a:pt x="7717" y="115"/>
                </a:cubicBezTo>
                <a:cubicBezTo>
                  <a:pt x="7721" y="126"/>
                  <a:pt x="7725" y="138"/>
                  <a:pt x="7727" y="150"/>
                </a:cubicBezTo>
                <a:cubicBezTo>
                  <a:pt x="7730" y="162"/>
                  <a:pt x="7731" y="174"/>
                  <a:pt x="7731" y="186"/>
                </a:cubicBezTo>
                <a:lnTo>
                  <a:pt x="7731" y="6037"/>
                </a:lnTo>
                <a:cubicBezTo>
                  <a:pt x="7731" y="6049"/>
                  <a:pt x="7730" y="6061"/>
                  <a:pt x="7727" y="6073"/>
                </a:cubicBezTo>
                <a:cubicBezTo>
                  <a:pt x="7725" y="6085"/>
                  <a:pt x="7721" y="6097"/>
                  <a:pt x="7717" y="6108"/>
                </a:cubicBezTo>
                <a:cubicBezTo>
                  <a:pt x="7712" y="6119"/>
                  <a:pt x="7706" y="6130"/>
                  <a:pt x="7700" y="6140"/>
                </a:cubicBezTo>
                <a:cubicBezTo>
                  <a:pt x="7693" y="6150"/>
                  <a:pt x="7685" y="6159"/>
                  <a:pt x="7676" y="6168"/>
                </a:cubicBezTo>
                <a:cubicBezTo>
                  <a:pt x="7668" y="6177"/>
                  <a:pt x="7658" y="6184"/>
                  <a:pt x="7648" y="6191"/>
                </a:cubicBezTo>
                <a:cubicBezTo>
                  <a:pt x="7638" y="6198"/>
                  <a:pt x="7628" y="6204"/>
                  <a:pt x="7616" y="6208"/>
                </a:cubicBezTo>
                <a:cubicBezTo>
                  <a:pt x="7605" y="6213"/>
                  <a:pt x="7593" y="6217"/>
                  <a:pt x="7581" y="6219"/>
                </a:cubicBezTo>
                <a:cubicBezTo>
                  <a:pt x="7569" y="6221"/>
                  <a:pt x="7557" y="6222"/>
                  <a:pt x="7545" y="6222"/>
                </a:cubicBezTo>
                <a:lnTo>
                  <a:pt x="186" y="6222"/>
                </a:lnTo>
                <a:cubicBezTo>
                  <a:pt x="173" y="6222"/>
                  <a:pt x="161" y="6221"/>
                  <a:pt x="149" y="6219"/>
                </a:cubicBezTo>
                <a:cubicBezTo>
                  <a:pt x="137" y="6217"/>
                  <a:pt x="126" y="6213"/>
                  <a:pt x="115" y="6208"/>
                </a:cubicBezTo>
                <a:cubicBezTo>
                  <a:pt x="103" y="6204"/>
                  <a:pt x="93" y="6198"/>
                  <a:pt x="82" y="6191"/>
                </a:cubicBezTo>
                <a:cubicBezTo>
                  <a:pt x="72" y="6184"/>
                  <a:pt x="63" y="6177"/>
                  <a:pt x="54" y="6168"/>
                </a:cubicBezTo>
                <a:cubicBezTo>
                  <a:pt x="46" y="6159"/>
                  <a:pt x="38" y="6150"/>
                  <a:pt x="31" y="6140"/>
                </a:cubicBezTo>
                <a:cubicBezTo>
                  <a:pt x="24" y="6130"/>
                  <a:pt x="19" y="6119"/>
                  <a:pt x="14" y="6108"/>
                </a:cubicBezTo>
                <a:cubicBezTo>
                  <a:pt x="9" y="6097"/>
                  <a:pt x="6" y="6085"/>
                  <a:pt x="4" y="6073"/>
                </a:cubicBezTo>
                <a:cubicBezTo>
                  <a:pt x="1" y="6061"/>
                  <a:pt x="0" y="6049"/>
                  <a:pt x="0" y="603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AA7380A0-6C38-1668-2769-B75AA32D9AE7}"/>
              </a:ext>
            </a:extLst>
          </p:cNvPr>
          <p:cNvSpPr/>
          <p:nvPr/>
        </p:nvSpPr>
        <p:spPr>
          <a:xfrm>
            <a:off x="3517920" y="5247720"/>
            <a:ext cx="2449080" cy="468360"/>
          </a:xfrm>
          <a:custGeom>
            <a:avLst/>
            <a:gdLst/>
            <a:ahLst/>
            <a:cxnLst/>
            <a:rect l="0" t="0" r="r" b="b"/>
            <a:pathLst>
              <a:path w="6803" h="1301">
                <a:moveTo>
                  <a:pt x="0" y="1208"/>
                </a:moveTo>
                <a:lnTo>
                  <a:pt x="0" y="93"/>
                </a:lnTo>
                <a:cubicBezTo>
                  <a:pt x="0" y="81"/>
                  <a:pt x="3" y="69"/>
                  <a:pt x="7" y="58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9"/>
                  <a:pt x="46" y="12"/>
                  <a:pt x="58" y="7"/>
                </a:cubicBezTo>
                <a:cubicBezTo>
                  <a:pt x="69" y="3"/>
                  <a:pt x="81" y="0"/>
                  <a:pt x="93" y="0"/>
                </a:cubicBezTo>
                <a:lnTo>
                  <a:pt x="6710" y="0"/>
                </a:lnTo>
                <a:cubicBezTo>
                  <a:pt x="6722" y="0"/>
                  <a:pt x="6734" y="3"/>
                  <a:pt x="6745" y="7"/>
                </a:cubicBezTo>
                <a:cubicBezTo>
                  <a:pt x="6757" y="12"/>
                  <a:pt x="6767" y="19"/>
                  <a:pt x="6775" y="27"/>
                </a:cubicBezTo>
                <a:cubicBezTo>
                  <a:pt x="6784" y="36"/>
                  <a:pt x="6791" y="46"/>
                  <a:pt x="6796" y="58"/>
                </a:cubicBezTo>
                <a:cubicBezTo>
                  <a:pt x="6800" y="69"/>
                  <a:pt x="6803" y="81"/>
                  <a:pt x="6803" y="93"/>
                </a:cubicBezTo>
                <a:lnTo>
                  <a:pt x="6803" y="1208"/>
                </a:lnTo>
                <a:cubicBezTo>
                  <a:pt x="6803" y="1221"/>
                  <a:pt x="6800" y="1233"/>
                  <a:pt x="6796" y="1244"/>
                </a:cubicBezTo>
                <a:cubicBezTo>
                  <a:pt x="6791" y="1255"/>
                  <a:pt x="6784" y="1265"/>
                  <a:pt x="6775" y="1274"/>
                </a:cubicBezTo>
                <a:cubicBezTo>
                  <a:pt x="6767" y="1283"/>
                  <a:pt x="6757" y="1289"/>
                  <a:pt x="6745" y="1294"/>
                </a:cubicBezTo>
                <a:cubicBezTo>
                  <a:pt x="6734" y="1299"/>
                  <a:pt x="6722" y="1301"/>
                  <a:pt x="6710" y="1301"/>
                </a:cubicBezTo>
                <a:lnTo>
                  <a:pt x="93" y="1301"/>
                </a:lnTo>
                <a:cubicBezTo>
                  <a:pt x="81" y="1301"/>
                  <a:pt x="69" y="1299"/>
                  <a:pt x="58" y="1294"/>
                </a:cubicBezTo>
                <a:cubicBezTo>
                  <a:pt x="46" y="1289"/>
                  <a:pt x="36" y="1283"/>
                  <a:pt x="27" y="1274"/>
                </a:cubicBezTo>
                <a:cubicBezTo>
                  <a:pt x="19" y="1265"/>
                  <a:pt x="12" y="1255"/>
                  <a:pt x="7" y="1244"/>
                </a:cubicBezTo>
                <a:cubicBezTo>
                  <a:pt x="3" y="1233"/>
                  <a:pt x="0" y="1221"/>
                  <a:pt x="0" y="1208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472E229-E9B3-D1B7-F974-F415D43B84D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618360" y="4111560"/>
            <a:ext cx="200160" cy="26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EAD7152-AA16-8821-DE08-F8946DFC729C}"/>
              </a:ext>
            </a:extLst>
          </p:cNvPr>
          <p:cNvSpPr txBox="1"/>
          <p:nvPr/>
        </p:nvSpPr>
        <p:spPr>
          <a:xfrm>
            <a:off x="819000" y="5674320"/>
            <a:ext cx="916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시스템 운영 최적화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A12759-C4B9-C61F-9746-FCC41667304E}"/>
              </a:ext>
            </a:extLst>
          </p:cNvPr>
          <p:cNvSpPr txBox="1"/>
          <p:nvPr/>
        </p:nvSpPr>
        <p:spPr>
          <a:xfrm>
            <a:off x="4021200" y="4156920"/>
            <a:ext cx="1001160" cy="24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통합 손상 통제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126EC1-EE30-092B-B53D-2CF95D4DBA19}"/>
              </a:ext>
            </a:extLst>
          </p:cNvPr>
          <p:cNvSpPr txBox="1"/>
          <p:nvPr/>
        </p:nvSpPr>
        <p:spPr>
          <a:xfrm>
            <a:off x="3519720" y="4580640"/>
            <a:ext cx="243360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화재나 침수 발생 시</a:t>
            </a:r>
            <a:r>
              <a:rPr lang="en-US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, </a:t>
            </a:r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관련 센서 정보를 통합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B7EF3-51C5-B69E-DA97-EA51BD7CA11D}"/>
              </a:ext>
            </a:extLst>
          </p:cNvPr>
          <p:cNvSpPr txBox="1"/>
          <p:nvPr/>
        </p:nvSpPr>
        <p:spPr>
          <a:xfrm>
            <a:off x="3519720" y="4781160"/>
            <a:ext cx="227844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하여 피해 구역을 신속히 식별하고 소화 및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D8CC05C-BF99-BD5D-8B89-111711785A1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84880" y="534816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8557C8D-6857-474F-29AA-00E264798653}"/>
              </a:ext>
            </a:extLst>
          </p:cNvPr>
          <p:cNvSpPr txBox="1"/>
          <p:nvPr/>
        </p:nvSpPr>
        <p:spPr>
          <a:xfrm>
            <a:off x="3519720" y="4982040"/>
            <a:ext cx="132480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배수 시스템을 원격 작동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7633CC8-3F73-73B6-139B-AE86E6E33EC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84880" y="551556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7AE8187-DAE3-9F69-4649-C87BD68B7D2B}"/>
              </a:ext>
            </a:extLst>
          </p:cNvPr>
          <p:cNvSpPr txBox="1"/>
          <p:nvPr/>
        </p:nvSpPr>
        <p:spPr>
          <a:xfrm>
            <a:off x="3770280" y="5339880"/>
            <a:ext cx="10512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함정 생존성 대폭 향상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DAAE0740-B356-9315-F03C-9A2C51BF0A8A}"/>
              </a:ext>
            </a:extLst>
          </p:cNvPr>
          <p:cNvSpPr/>
          <p:nvPr/>
        </p:nvSpPr>
        <p:spPr>
          <a:xfrm>
            <a:off x="6338520" y="4098960"/>
            <a:ext cx="3952800" cy="2014200"/>
          </a:xfrm>
          <a:custGeom>
            <a:avLst/>
            <a:gdLst/>
            <a:ahLst/>
            <a:cxnLst/>
            <a:rect l="0" t="0" r="r" b="b"/>
            <a:pathLst>
              <a:path w="10980" h="5595">
                <a:moveTo>
                  <a:pt x="0" y="5421"/>
                </a:moveTo>
                <a:lnTo>
                  <a:pt x="0" y="174"/>
                </a:lnTo>
                <a:cubicBezTo>
                  <a:pt x="0" y="162"/>
                  <a:pt x="1" y="151"/>
                  <a:pt x="3" y="140"/>
                </a:cubicBezTo>
                <a:cubicBezTo>
                  <a:pt x="5" y="128"/>
                  <a:pt x="8" y="118"/>
                  <a:pt x="13" y="107"/>
                </a:cubicBezTo>
                <a:cubicBezTo>
                  <a:pt x="17" y="96"/>
                  <a:pt x="23" y="86"/>
                  <a:pt x="29" y="77"/>
                </a:cubicBezTo>
                <a:cubicBezTo>
                  <a:pt x="35" y="67"/>
                  <a:pt x="43" y="59"/>
                  <a:pt x="51" y="50"/>
                </a:cubicBezTo>
                <a:cubicBezTo>
                  <a:pt x="59" y="42"/>
                  <a:pt x="67" y="35"/>
                  <a:pt x="77" y="29"/>
                </a:cubicBezTo>
                <a:cubicBezTo>
                  <a:pt x="86" y="22"/>
                  <a:pt x="97" y="17"/>
                  <a:pt x="107" y="13"/>
                </a:cubicBezTo>
                <a:cubicBezTo>
                  <a:pt x="118" y="8"/>
                  <a:pt x="129" y="5"/>
                  <a:pt x="140" y="3"/>
                </a:cubicBezTo>
                <a:cubicBezTo>
                  <a:pt x="151" y="1"/>
                  <a:pt x="162" y="0"/>
                  <a:pt x="174" y="0"/>
                </a:cubicBezTo>
                <a:lnTo>
                  <a:pt x="10806" y="0"/>
                </a:lnTo>
                <a:cubicBezTo>
                  <a:pt x="10818" y="0"/>
                  <a:pt x="10829" y="1"/>
                  <a:pt x="10840" y="3"/>
                </a:cubicBezTo>
                <a:cubicBezTo>
                  <a:pt x="10851" y="5"/>
                  <a:pt x="10862" y="8"/>
                  <a:pt x="10873" y="13"/>
                </a:cubicBezTo>
                <a:cubicBezTo>
                  <a:pt x="10883" y="17"/>
                  <a:pt x="10893" y="22"/>
                  <a:pt x="10903" y="29"/>
                </a:cubicBezTo>
                <a:cubicBezTo>
                  <a:pt x="10913" y="35"/>
                  <a:pt x="10921" y="42"/>
                  <a:pt x="10929" y="50"/>
                </a:cubicBezTo>
                <a:cubicBezTo>
                  <a:pt x="10937" y="59"/>
                  <a:pt x="10945" y="67"/>
                  <a:pt x="10951" y="77"/>
                </a:cubicBezTo>
                <a:cubicBezTo>
                  <a:pt x="10957" y="86"/>
                  <a:pt x="10963" y="96"/>
                  <a:pt x="10967" y="107"/>
                </a:cubicBezTo>
                <a:cubicBezTo>
                  <a:pt x="10971" y="118"/>
                  <a:pt x="10975" y="128"/>
                  <a:pt x="10977" y="140"/>
                </a:cubicBezTo>
                <a:cubicBezTo>
                  <a:pt x="10979" y="151"/>
                  <a:pt x="10980" y="162"/>
                  <a:pt x="10980" y="174"/>
                </a:cubicBezTo>
                <a:lnTo>
                  <a:pt x="10980" y="5421"/>
                </a:lnTo>
                <a:cubicBezTo>
                  <a:pt x="10980" y="5432"/>
                  <a:pt x="10979" y="5444"/>
                  <a:pt x="10977" y="5455"/>
                </a:cubicBezTo>
                <a:cubicBezTo>
                  <a:pt x="10975" y="5466"/>
                  <a:pt x="10971" y="5477"/>
                  <a:pt x="10967" y="5487"/>
                </a:cubicBezTo>
                <a:cubicBezTo>
                  <a:pt x="10963" y="5498"/>
                  <a:pt x="10957" y="5508"/>
                  <a:pt x="10951" y="5517"/>
                </a:cubicBezTo>
                <a:cubicBezTo>
                  <a:pt x="10945" y="5527"/>
                  <a:pt x="10937" y="5536"/>
                  <a:pt x="10929" y="5544"/>
                </a:cubicBezTo>
                <a:cubicBezTo>
                  <a:pt x="10921" y="5552"/>
                  <a:pt x="10913" y="5559"/>
                  <a:pt x="10903" y="5566"/>
                </a:cubicBezTo>
                <a:cubicBezTo>
                  <a:pt x="10893" y="5572"/>
                  <a:pt x="10883" y="5577"/>
                  <a:pt x="10873" y="5582"/>
                </a:cubicBezTo>
                <a:cubicBezTo>
                  <a:pt x="10862" y="5586"/>
                  <a:pt x="10851" y="5589"/>
                  <a:pt x="10840" y="5592"/>
                </a:cubicBezTo>
                <a:cubicBezTo>
                  <a:pt x="10829" y="5594"/>
                  <a:pt x="10818" y="5595"/>
                  <a:pt x="10806" y="5595"/>
                </a:cubicBezTo>
                <a:lnTo>
                  <a:pt x="174" y="5595"/>
                </a:lnTo>
                <a:cubicBezTo>
                  <a:pt x="162" y="5595"/>
                  <a:pt x="151" y="5594"/>
                  <a:pt x="140" y="5592"/>
                </a:cubicBezTo>
                <a:cubicBezTo>
                  <a:pt x="129" y="5589"/>
                  <a:pt x="118" y="5586"/>
                  <a:pt x="107" y="5582"/>
                </a:cubicBezTo>
                <a:cubicBezTo>
                  <a:pt x="97" y="5577"/>
                  <a:pt x="86" y="5572"/>
                  <a:pt x="77" y="5566"/>
                </a:cubicBezTo>
                <a:cubicBezTo>
                  <a:pt x="67" y="5559"/>
                  <a:pt x="59" y="5552"/>
                  <a:pt x="51" y="5544"/>
                </a:cubicBezTo>
                <a:cubicBezTo>
                  <a:pt x="43" y="5536"/>
                  <a:pt x="35" y="5527"/>
                  <a:pt x="29" y="5517"/>
                </a:cubicBezTo>
                <a:cubicBezTo>
                  <a:pt x="23" y="5508"/>
                  <a:pt x="17" y="5498"/>
                  <a:pt x="13" y="5487"/>
                </a:cubicBezTo>
                <a:cubicBezTo>
                  <a:pt x="8" y="5477"/>
                  <a:pt x="5" y="5466"/>
                  <a:pt x="3" y="5455"/>
                </a:cubicBezTo>
                <a:cubicBezTo>
                  <a:pt x="1" y="5444"/>
                  <a:pt x="0" y="5432"/>
                  <a:pt x="0" y="5421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835553E4-D3A1-523A-D8E7-CB74A762C63B}"/>
              </a:ext>
            </a:extLst>
          </p:cNvPr>
          <p:cNvSpPr/>
          <p:nvPr/>
        </p:nvSpPr>
        <p:spPr>
          <a:xfrm>
            <a:off x="6338520" y="4098960"/>
            <a:ext cx="3952800" cy="2014200"/>
          </a:xfrm>
          <a:custGeom>
            <a:avLst/>
            <a:gdLst/>
            <a:ahLst/>
            <a:cxnLst/>
            <a:rect l="0" t="0" r="r" b="b"/>
            <a:pathLst>
              <a:path w="10980" h="5595" fill="none">
                <a:moveTo>
                  <a:pt x="0" y="5421"/>
                </a:moveTo>
                <a:lnTo>
                  <a:pt x="0" y="174"/>
                </a:lnTo>
                <a:cubicBezTo>
                  <a:pt x="0" y="162"/>
                  <a:pt x="1" y="151"/>
                  <a:pt x="3" y="140"/>
                </a:cubicBezTo>
                <a:cubicBezTo>
                  <a:pt x="5" y="128"/>
                  <a:pt x="8" y="118"/>
                  <a:pt x="13" y="107"/>
                </a:cubicBezTo>
                <a:cubicBezTo>
                  <a:pt x="17" y="96"/>
                  <a:pt x="23" y="86"/>
                  <a:pt x="29" y="77"/>
                </a:cubicBezTo>
                <a:cubicBezTo>
                  <a:pt x="35" y="67"/>
                  <a:pt x="43" y="59"/>
                  <a:pt x="51" y="50"/>
                </a:cubicBezTo>
                <a:cubicBezTo>
                  <a:pt x="59" y="42"/>
                  <a:pt x="67" y="35"/>
                  <a:pt x="77" y="29"/>
                </a:cubicBezTo>
                <a:cubicBezTo>
                  <a:pt x="86" y="22"/>
                  <a:pt x="97" y="17"/>
                  <a:pt x="107" y="13"/>
                </a:cubicBezTo>
                <a:cubicBezTo>
                  <a:pt x="118" y="8"/>
                  <a:pt x="129" y="5"/>
                  <a:pt x="140" y="3"/>
                </a:cubicBezTo>
                <a:cubicBezTo>
                  <a:pt x="151" y="1"/>
                  <a:pt x="162" y="0"/>
                  <a:pt x="174" y="0"/>
                </a:cubicBezTo>
                <a:lnTo>
                  <a:pt x="10806" y="0"/>
                </a:lnTo>
                <a:cubicBezTo>
                  <a:pt x="10818" y="0"/>
                  <a:pt x="10829" y="1"/>
                  <a:pt x="10840" y="3"/>
                </a:cubicBezTo>
                <a:cubicBezTo>
                  <a:pt x="10851" y="5"/>
                  <a:pt x="10862" y="8"/>
                  <a:pt x="10873" y="13"/>
                </a:cubicBezTo>
                <a:cubicBezTo>
                  <a:pt x="10883" y="17"/>
                  <a:pt x="10893" y="22"/>
                  <a:pt x="10903" y="29"/>
                </a:cubicBezTo>
                <a:cubicBezTo>
                  <a:pt x="10913" y="35"/>
                  <a:pt x="10921" y="42"/>
                  <a:pt x="10929" y="50"/>
                </a:cubicBezTo>
                <a:cubicBezTo>
                  <a:pt x="10937" y="59"/>
                  <a:pt x="10945" y="67"/>
                  <a:pt x="10951" y="77"/>
                </a:cubicBezTo>
                <a:cubicBezTo>
                  <a:pt x="10957" y="86"/>
                  <a:pt x="10963" y="96"/>
                  <a:pt x="10967" y="107"/>
                </a:cubicBezTo>
                <a:cubicBezTo>
                  <a:pt x="10971" y="118"/>
                  <a:pt x="10975" y="128"/>
                  <a:pt x="10977" y="140"/>
                </a:cubicBezTo>
                <a:cubicBezTo>
                  <a:pt x="10979" y="151"/>
                  <a:pt x="10980" y="162"/>
                  <a:pt x="10980" y="174"/>
                </a:cubicBezTo>
                <a:lnTo>
                  <a:pt x="10980" y="5421"/>
                </a:lnTo>
                <a:cubicBezTo>
                  <a:pt x="10980" y="5432"/>
                  <a:pt x="10979" y="5444"/>
                  <a:pt x="10977" y="5455"/>
                </a:cubicBezTo>
                <a:cubicBezTo>
                  <a:pt x="10975" y="5466"/>
                  <a:pt x="10971" y="5477"/>
                  <a:pt x="10967" y="5487"/>
                </a:cubicBezTo>
                <a:cubicBezTo>
                  <a:pt x="10963" y="5498"/>
                  <a:pt x="10957" y="5508"/>
                  <a:pt x="10951" y="5517"/>
                </a:cubicBezTo>
                <a:cubicBezTo>
                  <a:pt x="10945" y="5527"/>
                  <a:pt x="10937" y="5536"/>
                  <a:pt x="10929" y="5544"/>
                </a:cubicBezTo>
                <a:cubicBezTo>
                  <a:pt x="10921" y="5552"/>
                  <a:pt x="10913" y="5559"/>
                  <a:pt x="10903" y="5566"/>
                </a:cubicBezTo>
                <a:cubicBezTo>
                  <a:pt x="10893" y="5572"/>
                  <a:pt x="10883" y="5577"/>
                  <a:pt x="10873" y="5582"/>
                </a:cubicBezTo>
                <a:cubicBezTo>
                  <a:pt x="10862" y="5586"/>
                  <a:pt x="10851" y="5589"/>
                  <a:pt x="10840" y="5592"/>
                </a:cubicBezTo>
                <a:cubicBezTo>
                  <a:pt x="10829" y="5594"/>
                  <a:pt x="10818" y="5595"/>
                  <a:pt x="10806" y="5595"/>
                </a:cubicBezTo>
                <a:lnTo>
                  <a:pt x="174" y="5595"/>
                </a:lnTo>
                <a:cubicBezTo>
                  <a:pt x="162" y="5595"/>
                  <a:pt x="151" y="5594"/>
                  <a:pt x="140" y="5592"/>
                </a:cubicBezTo>
                <a:cubicBezTo>
                  <a:pt x="129" y="5589"/>
                  <a:pt x="118" y="5586"/>
                  <a:pt x="107" y="5582"/>
                </a:cubicBezTo>
                <a:cubicBezTo>
                  <a:pt x="97" y="5577"/>
                  <a:pt x="86" y="5572"/>
                  <a:pt x="77" y="5566"/>
                </a:cubicBezTo>
                <a:cubicBezTo>
                  <a:pt x="67" y="5559"/>
                  <a:pt x="59" y="5552"/>
                  <a:pt x="51" y="5544"/>
                </a:cubicBezTo>
                <a:cubicBezTo>
                  <a:pt x="43" y="5536"/>
                  <a:pt x="35" y="5527"/>
                  <a:pt x="29" y="5517"/>
                </a:cubicBezTo>
                <a:cubicBezTo>
                  <a:pt x="23" y="5508"/>
                  <a:pt x="17" y="5498"/>
                  <a:pt x="13" y="5487"/>
                </a:cubicBezTo>
                <a:cubicBezTo>
                  <a:pt x="8" y="5477"/>
                  <a:pt x="5" y="5466"/>
                  <a:pt x="3" y="5455"/>
                </a:cubicBezTo>
                <a:cubicBezTo>
                  <a:pt x="1" y="5444"/>
                  <a:pt x="0" y="5432"/>
                  <a:pt x="0" y="5421"/>
                </a:cubicBezTo>
              </a:path>
            </a:pathLst>
          </a:custGeom>
          <a:ln w="8280">
            <a:solidFill>
              <a:srgbClr val="FF8C42"/>
            </a:solidFill>
            <a:miter/>
          </a:ln>
        </p:spPr>
        <p:txBody>
          <a:bodyPr lIns="3960" tIns="3960" rIns="3960" bIns="39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FCCA81A-21DE-36C3-18A7-0DE485FF27C7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6334200" y="1470600"/>
            <a:ext cx="3960720" cy="218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1E82970-CB8A-63DA-0848-DC24E7972849}"/>
              </a:ext>
            </a:extLst>
          </p:cNvPr>
          <p:cNvSpPr txBox="1"/>
          <p:nvPr/>
        </p:nvSpPr>
        <p:spPr>
          <a:xfrm>
            <a:off x="3770280" y="5507280"/>
            <a:ext cx="13752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신속하고 체계적인 위기 대응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E7866F76-B2D4-EAB4-E964-E70B1E224E2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509880" y="4303800"/>
            <a:ext cx="19188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A274998-A1F2-794F-CDB3-571EC0F2FD8E}"/>
              </a:ext>
            </a:extLst>
          </p:cNvPr>
          <p:cNvSpPr txBox="1"/>
          <p:nvPr/>
        </p:nvSpPr>
        <p:spPr>
          <a:xfrm>
            <a:off x="7322040" y="3752280"/>
            <a:ext cx="20804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9CA3AF"/>
                </a:solidFill>
                <a:effectLst/>
                <a:uFillTx/>
                <a:latin typeface="NotoSansKR"/>
                <a:ea typeface="NotoSansKR"/>
              </a:rPr>
              <a:t>함정 기관 제어실 콘솔에서 </a:t>
            </a:r>
            <a:r>
              <a:rPr lang="en-US" sz="920" b="0" u="none" strike="noStrike">
                <a:solidFill>
                  <a:srgbClr val="9CA3AF"/>
                </a:solidFill>
                <a:effectLst/>
                <a:uFillTx/>
                <a:latin typeface="NotoSansKR"/>
                <a:ea typeface="NotoSansKR"/>
              </a:rPr>
              <a:t>ECS </a:t>
            </a:r>
            <a:r>
              <a:rPr lang="zh-CN" sz="920" b="0" u="none" strike="noStrike">
                <a:solidFill>
                  <a:srgbClr val="9CA3AF"/>
                </a:solidFill>
                <a:effectLst/>
                <a:uFillTx/>
                <a:latin typeface="NotoSansKR"/>
                <a:ea typeface="NotoSansKR"/>
              </a:rPr>
              <a:t>기능 운용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06A8649-C6F9-CF89-A13E-D03F928C4F3C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6509880" y="4671360"/>
            <a:ext cx="13320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596B052-9836-93FB-B353-2DBACDE62B0A}"/>
              </a:ext>
            </a:extLst>
          </p:cNvPr>
          <p:cNvSpPr txBox="1"/>
          <p:nvPr/>
        </p:nvSpPr>
        <p:spPr>
          <a:xfrm>
            <a:off x="6772320" y="4299120"/>
            <a:ext cx="1923120" cy="24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FF8C42"/>
                </a:solidFill>
                <a:effectLst/>
                <a:uFillTx/>
                <a:latin typeface="NotoSansKR"/>
                <a:ea typeface="NotoSansKR"/>
              </a:rPr>
              <a:t>ECS </a:t>
            </a:r>
            <a:r>
              <a:rPr lang="zh-CN" sz="1320" b="0" u="none" strike="noStrike">
                <a:solidFill>
                  <a:srgbClr val="FF8C42"/>
                </a:solidFill>
                <a:effectLst/>
                <a:uFillTx/>
                <a:latin typeface="NotoSansKR"/>
                <a:ea typeface="NotoSansKR"/>
              </a:rPr>
              <a:t>제어 기능의 통합 효과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AD6CA3-47C2-687C-25B0-F5CF9B1ADD79}"/>
              </a:ext>
            </a:extLst>
          </p:cNvPr>
          <p:cNvSpPr txBox="1"/>
          <p:nvPr/>
        </p:nvSpPr>
        <p:spPr>
          <a:xfrm>
            <a:off x="6747120" y="4672800"/>
            <a:ext cx="320220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단일 네트워크를 통한 중앙 집중식 제어로 운영 효율성 극대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E89CB79-8F96-2D38-E35C-428C95AAC57C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6509880" y="5172840"/>
            <a:ext cx="13320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904301-C6BA-345A-D431-12822B98C37B}"/>
              </a:ext>
            </a:extLst>
          </p:cNvPr>
          <p:cNvSpPr txBox="1"/>
          <p:nvPr/>
        </p:nvSpPr>
        <p:spPr>
          <a:xfrm>
            <a:off x="6747120" y="4873320"/>
            <a:ext cx="13320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화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FA8C436B-1671-F1D0-83F2-444A429EF092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6509880" y="5473800"/>
            <a:ext cx="13320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40C6CA2-C6EA-7B22-A5CE-689B3C53102F}"/>
              </a:ext>
            </a:extLst>
          </p:cNvPr>
          <p:cNvSpPr txBox="1"/>
          <p:nvPr/>
        </p:nvSpPr>
        <p:spPr>
          <a:xfrm>
            <a:off x="6747120" y="5173920"/>
            <a:ext cx="224856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실시간 데이터 기반 지능형 의사결정 지원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1A80551A-23D5-EE57-1C62-A2023C880F08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6509880" y="5774400"/>
            <a:ext cx="13320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3725AED-37FB-4D7F-C735-4C68572693F0}"/>
              </a:ext>
            </a:extLst>
          </p:cNvPr>
          <p:cNvSpPr txBox="1"/>
          <p:nvPr/>
        </p:nvSpPr>
        <p:spPr>
          <a:xfrm>
            <a:off x="6747120" y="5474880"/>
            <a:ext cx="227844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시스템 간 유기적 연계로 함정 생존성 향상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8334EF-B883-CD61-6E82-8C378AE21986}"/>
              </a:ext>
            </a:extLst>
          </p:cNvPr>
          <p:cNvSpPr txBox="1"/>
          <p:nvPr/>
        </p:nvSpPr>
        <p:spPr>
          <a:xfrm>
            <a:off x="6747120" y="5775840"/>
            <a:ext cx="2401920" cy="194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자동화 수준 향상으로 승조원 인원 감축 가능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008900-A39E-2E92-5AA7-902BC66C2F7B}"/>
              </a:ext>
            </a:extLst>
          </p:cNvPr>
          <p:cNvSpPr txBox="1"/>
          <p:nvPr/>
        </p:nvSpPr>
        <p:spPr>
          <a:xfrm>
            <a:off x="220131" y="309033"/>
            <a:ext cx="53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ko-KR" dirty="0">
                <a:solidFill>
                  <a:srgbClr val="FFFFFF"/>
                </a:solidFill>
                <a:latin typeface="NotoSansKR"/>
                <a:ea typeface="NotoSansKR"/>
              </a:rPr>
              <a:t>통합기관제어체계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79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CF34E33B-6EF0-344C-F6D7-CD46E770766A}"/>
              </a:ext>
            </a:extLst>
          </p:cNvPr>
          <p:cNvSpPr/>
          <p:nvPr/>
        </p:nvSpPr>
        <p:spPr>
          <a:xfrm>
            <a:off x="2337560" y="725240"/>
            <a:ext cx="2490840" cy="1788480"/>
          </a:xfrm>
          <a:custGeom>
            <a:avLst/>
            <a:gdLst/>
            <a:ahLst/>
            <a:cxnLst/>
            <a:rect l="0" t="0" r="r" b="b"/>
            <a:pathLst>
              <a:path w="6919" h="4968">
                <a:moveTo>
                  <a:pt x="0" y="4806"/>
                </a:moveTo>
                <a:lnTo>
                  <a:pt x="0" y="162"/>
                </a:lnTo>
                <a:cubicBezTo>
                  <a:pt x="0" y="152"/>
                  <a:pt x="1" y="141"/>
                  <a:pt x="3" y="131"/>
                </a:cubicBezTo>
                <a:cubicBezTo>
                  <a:pt x="5" y="120"/>
                  <a:pt x="8" y="110"/>
                  <a:pt x="13" y="100"/>
                </a:cubicBezTo>
                <a:cubicBezTo>
                  <a:pt x="17" y="90"/>
                  <a:pt x="22" y="81"/>
                  <a:pt x="28" y="72"/>
                </a:cubicBezTo>
                <a:cubicBezTo>
                  <a:pt x="34" y="63"/>
                  <a:pt x="40" y="55"/>
                  <a:pt x="48" y="47"/>
                </a:cubicBezTo>
                <a:cubicBezTo>
                  <a:pt x="55" y="40"/>
                  <a:pt x="64" y="33"/>
                  <a:pt x="72" y="27"/>
                </a:cubicBezTo>
                <a:cubicBezTo>
                  <a:pt x="81" y="21"/>
                  <a:pt x="91" y="16"/>
                  <a:pt x="101" y="12"/>
                </a:cubicBezTo>
                <a:cubicBezTo>
                  <a:pt x="110" y="8"/>
                  <a:pt x="121" y="5"/>
                  <a:pt x="131" y="3"/>
                </a:cubicBezTo>
                <a:cubicBezTo>
                  <a:pt x="141" y="1"/>
                  <a:pt x="152" y="0"/>
                  <a:pt x="163" y="0"/>
                </a:cubicBezTo>
                <a:lnTo>
                  <a:pt x="6756" y="0"/>
                </a:lnTo>
                <a:cubicBezTo>
                  <a:pt x="6767" y="0"/>
                  <a:pt x="6777" y="1"/>
                  <a:pt x="6788" y="3"/>
                </a:cubicBezTo>
                <a:cubicBezTo>
                  <a:pt x="6798" y="5"/>
                  <a:pt x="6809" y="8"/>
                  <a:pt x="6818" y="12"/>
                </a:cubicBezTo>
                <a:cubicBezTo>
                  <a:pt x="6828" y="16"/>
                  <a:pt x="6838" y="21"/>
                  <a:pt x="6846" y="27"/>
                </a:cubicBezTo>
                <a:cubicBezTo>
                  <a:pt x="6855" y="33"/>
                  <a:pt x="6864" y="40"/>
                  <a:pt x="6871" y="47"/>
                </a:cubicBezTo>
                <a:cubicBezTo>
                  <a:pt x="6879" y="55"/>
                  <a:pt x="6885" y="63"/>
                  <a:pt x="6891" y="72"/>
                </a:cubicBezTo>
                <a:cubicBezTo>
                  <a:pt x="6897" y="81"/>
                  <a:pt x="6902" y="90"/>
                  <a:pt x="6906" y="100"/>
                </a:cubicBezTo>
                <a:cubicBezTo>
                  <a:pt x="6910" y="110"/>
                  <a:pt x="6913" y="120"/>
                  <a:pt x="6916" y="131"/>
                </a:cubicBezTo>
                <a:cubicBezTo>
                  <a:pt x="6918" y="141"/>
                  <a:pt x="6919" y="152"/>
                  <a:pt x="6919" y="162"/>
                </a:cubicBezTo>
                <a:lnTo>
                  <a:pt x="6919" y="4806"/>
                </a:lnTo>
                <a:cubicBezTo>
                  <a:pt x="6919" y="4817"/>
                  <a:pt x="6918" y="4827"/>
                  <a:pt x="6916" y="4838"/>
                </a:cubicBezTo>
                <a:cubicBezTo>
                  <a:pt x="6913" y="4848"/>
                  <a:pt x="6910" y="4858"/>
                  <a:pt x="6906" y="4868"/>
                </a:cubicBezTo>
                <a:cubicBezTo>
                  <a:pt x="6902" y="4878"/>
                  <a:pt x="6897" y="4887"/>
                  <a:pt x="6891" y="4896"/>
                </a:cubicBezTo>
                <a:cubicBezTo>
                  <a:pt x="6885" y="4905"/>
                  <a:pt x="6879" y="4913"/>
                  <a:pt x="6871" y="4921"/>
                </a:cubicBezTo>
                <a:cubicBezTo>
                  <a:pt x="6864" y="4928"/>
                  <a:pt x="6855" y="4935"/>
                  <a:pt x="6846" y="4941"/>
                </a:cubicBezTo>
                <a:cubicBezTo>
                  <a:pt x="6838" y="4947"/>
                  <a:pt x="6828" y="4952"/>
                  <a:pt x="6818" y="4956"/>
                </a:cubicBezTo>
                <a:cubicBezTo>
                  <a:pt x="6809" y="4960"/>
                  <a:pt x="6798" y="4963"/>
                  <a:pt x="6788" y="4965"/>
                </a:cubicBezTo>
                <a:cubicBezTo>
                  <a:pt x="6777" y="4967"/>
                  <a:pt x="6767" y="4968"/>
                  <a:pt x="6756" y="4968"/>
                </a:cubicBezTo>
                <a:lnTo>
                  <a:pt x="163" y="4968"/>
                </a:lnTo>
                <a:cubicBezTo>
                  <a:pt x="152" y="4968"/>
                  <a:pt x="141" y="4967"/>
                  <a:pt x="131" y="4965"/>
                </a:cubicBezTo>
                <a:cubicBezTo>
                  <a:pt x="121" y="4963"/>
                  <a:pt x="110" y="4960"/>
                  <a:pt x="101" y="4956"/>
                </a:cubicBezTo>
                <a:cubicBezTo>
                  <a:pt x="91" y="4952"/>
                  <a:pt x="81" y="4947"/>
                  <a:pt x="72" y="4941"/>
                </a:cubicBezTo>
                <a:cubicBezTo>
                  <a:pt x="64" y="4935"/>
                  <a:pt x="55" y="4928"/>
                  <a:pt x="48" y="4921"/>
                </a:cubicBezTo>
                <a:cubicBezTo>
                  <a:pt x="40" y="4913"/>
                  <a:pt x="34" y="4905"/>
                  <a:pt x="28" y="4896"/>
                </a:cubicBezTo>
                <a:cubicBezTo>
                  <a:pt x="22" y="4887"/>
                  <a:pt x="17" y="4878"/>
                  <a:pt x="13" y="4868"/>
                </a:cubicBezTo>
                <a:cubicBezTo>
                  <a:pt x="8" y="4858"/>
                  <a:pt x="5" y="4848"/>
                  <a:pt x="3" y="4838"/>
                </a:cubicBezTo>
                <a:cubicBezTo>
                  <a:pt x="1" y="4827"/>
                  <a:pt x="0" y="4817"/>
                  <a:pt x="0" y="4806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DA790E0-78CD-B57C-1588-324578016C4B}"/>
              </a:ext>
            </a:extLst>
          </p:cNvPr>
          <p:cNvSpPr/>
          <p:nvPr/>
        </p:nvSpPr>
        <p:spPr>
          <a:xfrm>
            <a:off x="2337560" y="725240"/>
            <a:ext cx="2490840" cy="1788480"/>
          </a:xfrm>
          <a:custGeom>
            <a:avLst/>
            <a:gdLst/>
            <a:ahLst/>
            <a:cxnLst/>
            <a:rect l="0" t="0" r="r" b="b"/>
            <a:pathLst>
              <a:path w="6919" h="4968" fill="none">
                <a:moveTo>
                  <a:pt x="0" y="4806"/>
                </a:moveTo>
                <a:lnTo>
                  <a:pt x="0" y="162"/>
                </a:lnTo>
                <a:cubicBezTo>
                  <a:pt x="0" y="152"/>
                  <a:pt x="1" y="141"/>
                  <a:pt x="3" y="131"/>
                </a:cubicBezTo>
                <a:cubicBezTo>
                  <a:pt x="5" y="120"/>
                  <a:pt x="8" y="110"/>
                  <a:pt x="13" y="100"/>
                </a:cubicBezTo>
                <a:cubicBezTo>
                  <a:pt x="17" y="90"/>
                  <a:pt x="22" y="81"/>
                  <a:pt x="28" y="72"/>
                </a:cubicBezTo>
                <a:cubicBezTo>
                  <a:pt x="34" y="63"/>
                  <a:pt x="40" y="55"/>
                  <a:pt x="48" y="47"/>
                </a:cubicBezTo>
                <a:cubicBezTo>
                  <a:pt x="55" y="40"/>
                  <a:pt x="64" y="33"/>
                  <a:pt x="72" y="27"/>
                </a:cubicBezTo>
                <a:cubicBezTo>
                  <a:pt x="81" y="21"/>
                  <a:pt x="91" y="16"/>
                  <a:pt x="101" y="12"/>
                </a:cubicBezTo>
                <a:cubicBezTo>
                  <a:pt x="110" y="8"/>
                  <a:pt x="121" y="5"/>
                  <a:pt x="131" y="3"/>
                </a:cubicBezTo>
                <a:cubicBezTo>
                  <a:pt x="141" y="1"/>
                  <a:pt x="152" y="0"/>
                  <a:pt x="163" y="0"/>
                </a:cubicBezTo>
                <a:lnTo>
                  <a:pt x="6756" y="0"/>
                </a:lnTo>
                <a:cubicBezTo>
                  <a:pt x="6767" y="0"/>
                  <a:pt x="6777" y="1"/>
                  <a:pt x="6788" y="3"/>
                </a:cubicBezTo>
                <a:cubicBezTo>
                  <a:pt x="6798" y="5"/>
                  <a:pt x="6809" y="8"/>
                  <a:pt x="6818" y="12"/>
                </a:cubicBezTo>
                <a:cubicBezTo>
                  <a:pt x="6828" y="16"/>
                  <a:pt x="6838" y="21"/>
                  <a:pt x="6846" y="27"/>
                </a:cubicBezTo>
                <a:cubicBezTo>
                  <a:pt x="6855" y="33"/>
                  <a:pt x="6864" y="40"/>
                  <a:pt x="6871" y="47"/>
                </a:cubicBezTo>
                <a:cubicBezTo>
                  <a:pt x="6879" y="55"/>
                  <a:pt x="6885" y="63"/>
                  <a:pt x="6891" y="72"/>
                </a:cubicBezTo>
                <a:cubicBezTo>
                  <a:pt x="6897" y="81"/>
                  <a:pt x="6902" y="90"/>
                  <a:pt x="6906" y="100"/>
                </a:cubicBezTo>
                <a:cubicBezTo>
                  <a:pt x="6910" y="110"/>
                  <a:pt x="6913" y="120"/>
                  <a:pt x="6916" y="131"/>
                </a:cubicBezTo>
                <a:cubicBezTo>
                  <a:pt x="6918" y="141"/>
                  <a:pt x="6919" y="152"/>
                  <a:pt x="6919" y="162"/>
                </a:cubicBezTo>
                <a:lnTo>
                  <a:pt x="6919" y="4806"/>
                </a:lnTo>
                <a:cubicBezTo>
                  <a:pt x="6919" y="4817"/>
                  <a:pt x="6918" y="4827"/>
                  <a:pt x="6916" y="4838"/>
                </a:cubicBezTo>
                <a:cubicBezTo>
                  <a:pt x="6913" y="4848"/>
                  <a:pt x="6910" y="4858"/>
                  <a:pt x="6906" y="4868"/>
                </a:cubicBezTo>
                <a:cubicBezTo>
                  <a:pt x="6902" y="4878"/>
                  <a:pt x="6897" y="4887"/>
                  <a:pt x="6891" y="4896"/>
                </a:cubicBezTo>
                <a:cubicBezTo>
                  <a:pt x="6885" y="4905"/>
                  <a:pt x="6879" y="4913"/>
                  <a:pt x="6871" y="4921"/>
                </a:cubicBezTo>
                <a:cubicBezTo>
                  <a:pt x="6864" y="4928"/>
                  <a:pt x="6855" y="4935"/>
                  <a:pt x="6846" y="4941"/>
                </a:cubicBezTo>
                <a:cubicBezTo>
                  <a:pt x="6838" y="4947"/>
                  <a:pt x="6828" y="4952"/>
                  <a:pt x="6818" y="4956"/>
                </a:cubicBezTo>
                <a:cubicBezTo>
                  <a:pt x="6809" y="4960"/>
                  <a:pt x="6798" y="4963"/>
                  <a:pt x="6788" y="4965"/>
                </a:cubicBezTo>
                <a:cubicBezTo>
                  <a:pt x="6777" y="4967"/>
                  <a:pt x="6767" y="4968"/>
                  <a:pt x="6756" y="4968"/>
                </a:cubicBezTo>
                <a:lnTo>
                  <a:pt x="163" y="4968"/>
                </a:lnTo>
                <a:cubicBezTo>
                  <a:pt x="152" y="4968"/>
                  <a:pt x="141" y="4967"/>
                  <a:pt x="131" y="4965"/>
                </a:cubicBezTo>
                <a:cubicBezTo>
                  <a:pt x="121" y="4963"/>
                  <a:pt x="110" y="4960"/>
                  <a:pt x="101" y="4956"/>
                </a:cubicBezTo>
                <a:cubicBezTo>
                  <a:pt x="91" y="4952"/>
                  <a:pt x="81" y="4947"/>
                  <a:pt x="72" y="4941"/>
                </a:cubicBezTo>
                <a:cubicBezTo>
                  <a:pt x="64" y="4935"/>
                  <a:pt x="55" y="4928"/>
                  <a:pt x="48" y="4921"/>
                </a:cubicBezTo>
                <a:cubicBezTo>
                  <a:pt x="40" y="4913"/>
                  <a:pt x="34" y="4905"/>
                  <a:pt x="28" y="4896"/>
                </a:cubicBezTo>
                <a:cubicBezTo>
                  <a:pt x="22" y="4887"/>
                  <a:pt x="17" y="4878"/>
                  <a:pt x="13" y="4868"/>
                </a:cubicBezTo>
                <a:cubicBezTo>
                  <a:pt x="8" y="4858"/>
                  <a:pt x="5" y="4848"/>
                  <a:pt x="3" y="4838"/>
                </a:cubicBezTo>
                <a:cubicBezTo>
                  <a:pt x="1" y="4827"/>
                  <a:pt x="0" y="4817"/>
                  <a:pt x="0" y="4806"/>
                </a:cubicBezTo>
              </a:path>
            </a:pathLst>
          </a:custGeom>
          <a:ln w="16560">
            <a:solidFill>
              <a:srgbClr val="93C5FD"/>
            </a:solidFill>
            <a:miter/>
          </a:ln>
        </p:spPr>
        <p:txBody>
          <a:bodyPr lIns="8280" tIns="8280" rIns="8280" bIns="82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6C6F7D-4ED0-BDEB-FA9A-332DD035E52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32680" y="900920"/>
            <a:ext cx="300600" cy="33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FB5CCE-BD97-9054-C9F6-13DEB2E813BA}"/>
              </a:ext>
            </a:extLst>
          </p:cNvPr>
          <p:cNvSpPr txBox="1"/>
          <p:nvPr/>
        </p:nvSpPr>
        <p:spPr>
          <a:xfrm>
            <a:off x="3348800" y="1330760"/>
            <a:ext cx="47844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CBMS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8E2DF7-A792-4F90-A8F8-23BBE9411F3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13240" y="179516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4E857-B75A-1859-E176-C87AE708E665}"/>
              </a:ext>
            </a:extLst>
          </p:cNvPr>
          <p:cNvSpPr txBox="1"/>
          <p:nvPr/>
        </p:nvSpPr>
        <p:spPr>
          <a:xfrm>
            <a:off x="3148280" y="1561160"/>
            <a:ext cx="8643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상태기반진단체계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43364-E41B-1172-3F6C-55F227F1299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513240" y="199568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675F4A-3245-679F-B847-5E2F5F4C5671}"/>
              </a:ext>
            </a:extLst>
          </p:cNvPr>
          <p:cNvSpPr txBox="1"/>
          <p:nvPr/>
        </p:nvSpPr>
        <p:spPr>
          <a:xfrm>
            <a:off x="2697200" y="1795160"/>
            <a:ext cx="808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실시간 상태 감시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24559D-FA76-9C2D-CBA0-2CF28D4CC21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513240" y="219620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F12F7C-95F2-BFD2-2821-7E715A3B0EBE}"/>
              </a:ext>
            </a:extLst>
          </p:cNvPr>
          <p:cNvSpPr txBox="1"/>
          <p:nvPr/>
        </p:nvSpPr>
        <p:spPr>
          <a:xfrm>
            <a:off x="2697200" y="1995680"/>
            <a:ext cx="700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이상 징후 탐지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1841CA3C-F8F8-1563-2AB9-6CB7F1EE1F1E}"/>
              </a:ext>
            </a:extLst>
          </p:cNvPr>
          <p:cNvSpPr/>
          <p:nvPr/>
        </p:nvSpPr>
        <p:spPr>
          <a:xfrm>
            <a:off x="5889320" y="1385480"/>
            <a:ext cx="401400" cy="468360"/>
          </a:xfrm>
          <a:custGeom>
            <a:avLst/>
            <a:gdLst/>
            <a:ahLst/>
            <a:cxnLst/>
            <a:rect l="0" t="0" r="r" b="b"/>
            <a:pathLst>
              <a:path w="1115" h="1301">
                <a:moveTo>
                  <a:pt x="0" y="742"/>
                </a:moveTo>
                <a:lnTo>
                  <a:pt x="0" y="557"/>
                </a:lnTo>
                <a:cubicBezTo>
                  <a:pt x="0" y="520"/>
                  <a:pt x="3" y="484"/>
                  <a:pt x="10" y="448"/>
                </a:cubicBezTo>
                <a:cubicBezTo>
                  <a:pt x="18" y="412"/>
                  <a:pt x="28" y="377"/>
                  <a:pt x="42" y="344"/>
                </a:cubicBezTo>
                <a:cubicBezTo>
                  <a:pt x="56" y="310"/>
                  <a:pt x="73" y="278"/>
                  <a:pt x="94" y="247"/>
                </a:cubicBezTo>
                <a:cubicBezTo>
                  <a:pt x="114" y="217"/>
                  <a:pt x="137" y="189"/>
                  <a:pt x="163" y="163"/>
                </a:cubicBezTo>
                <a:cubicBezTo>
                  <a:pt x="189" y="137"/>
                  <a:pt x="217" y="114"/>
                  <a:pt x="247" y="94"/>
                </a:cubicBezTo>
                <a:cubicBezTo>
                  <a:pt x="278" y="73"/>
                  <a:pt x="310" y="56"/>
                  <a:pt x="344" y="42"/>
                </a:cubicBezTo>
                <a:cubicBezTo>
                  <a:pt x="377" y="28"/>
                  <a:pt x="412" y="18"/>
                  <a:pt x="448" y="10"/>
                </a:cubicBezTo>
                <a:cubicBezTo>
                  <a:pt x="484" y="3"/>
                  <a:pt x="520" y="0"/>
                  <a:pt x="557" y="0"/>
                </a:cubicBezTo>
                <a:cubicBezTo>
                  <a:pt x="593" y="0"/>
                  <a:pt x="630" y="3"/>
                  <a:pt x="666" y="10"/>
                </a:cubicBezTo>
                <a:cubicBezTo>
                  <a:pt x="701" y="18"/>
                  <a:pt x="736" y="28"/>
                  <a:pt x="771" y="42"/>
                </a:cubicBezTo>
                <a:cubicBezTo>
                  <a:pt x="805" y="56"/>
                  <a:pt x="837" y="73"/>
                  <a:pt x="867" y="94"/>
                </a:cubicBezTo>
                <a:cubicBezTo>
                  <a:pt x="898" y="114"/>
                  <a:pt x="926" y="137"/>
                  <a:pt x="952" y="163"/>
                </a:cubicBezTo>
                <a:cubicBezTo>
                  <a:pt x="978" y="189"/>
                  <a:pt x="1001" y="217"/>
                  <a:pt x="1021" y="247"/>
                </a:cubicBezTo>
                <a:cubicBezTo>
                  <a:pt x="1041" y="278"/>
                  <a:pt x="1059" y="310"/>
                  <a:pt x="1073" y="344"/>
                </a:cubicBezTo>
                <a:cubicBezTo>
                  <a:pt x="1087" y="377"/>
                  <a:pt x="1097" y="412"/>
                  <a:pt x="1104" y="448"/>
                </a:cubicBezTo>
                <a:cubicBezTo>
                  <a:pt x="1111" y="484"/>
                  <a:pt x="1115" y="520"/>
                  <a:pt x="1115" y="557"/>
                </a:cubicBezTo>
                <a:lnTo>
                  <a:pt x="1115" y="742"/>
                </a:lnTo>
                <a:cubicBezTo>
                  <a:pt x="1115" y="779"/>
                  <a:pt x="1111" y="815"/>
                  <a:pt x="1104" y="851"/>
                </a:cubicBezTo>
                <a:cubicBezTo>
                  <a:pt x="1097" y="887"/>
                  <a:pt x="1087" y="922"/>
                  <a:pt x="1073" y="957"/>
                </a:cubicBezTo>
                <a:cubicBezTo>
                  <a:pt x="1059" y="990"/>
                  <a:pt x="1041" y="1023"/>
                  <a:pt x="1021" y="1053"/>
                </a:cubicBezTo>
                <a:cubicBezTo>
                  <a:pt x="1001" y="1083"/>
                  <a:pt x="978" y="1112"/>
                  <a:pt x="952" y="1137"/>
                </a:cubicBezTo>
                <a:cubicBezTo>
                  <a:pt x="926" y="1163"/>
                  <a:pt x="898" y="1186"/>
                  <a:pt x="867" y="1207"/>
                </a:cubicBezTo>
                <a:cubicBezTo>
                  <a:pt x="837" y="1227"/>
                  <a:pt x="805" y="1244"/>
                  <a:pt x="771" y="1258"/>
                </a:cubicBezTo>
                <a:cubicBezTo>
                  <a:pt x="736" y="1272"/>
                  <a:pt x="701" y="1283"/>
                  <a:pt x="666" y="1290"/>
                </a:cubicBezTo>
                <a:cubicBezTo>
                  <a:pt x="630" y="1297"/>
                  <a:pt x="593" y="1301"/>
                  <a:pt x="557" y="1301"/>
                </a:cubicBezTo>
                <a:cubicBezTo>
                  <a:pt x="520" y="1301"/>
                  <a:pt x="484" y="1297"/>
                  <a:pt x="448" y="1290"/>
                </a:cubicBezTo>
                <a:cubicBezTo>
                  <a:pt x="412" y="1283"/>
                  <a:pt x="377" y="1272"/>
                  <a:pt x="344" y="1258"/>
                </a:cubicBezTo>
                <a:cubicBezTo>
                  <a:pt x="310" y="1244"/>
                  <a:pt x="278" y="1227"/>
                  <a:pt x="247" y="1207"/>
                </a:cubicBezTo>
                <a:cubicBezTo>
                  <a:pt x="217" y="1186"/>
                  <a:pt x="189" y="1163"/>
                  <a:pt x="163" y="1137"/>
                </a:cubicBezTo>
                <a:cubicBezTo>
                  <a:pt x="137" y="1112"/>
                  <a:pt x="114" y="1083"/>
                  <a:pt x="94" y="1053"/>
                </a:cubicBezTo>
                <a:cubicBezTo>
                  <a:pt x="73" y="1023"/>
                  <a:pt x="56" y="990"/>
                  <a:pt x="42" y="957"/>
                </a:cubicBezTo>
                <a:cubicBezTo>
                  <a:pt x="28" y="922"/>
                  <a:pt x="18" y="887"/>
                  <a:pt x="10" y="851"/>
                </a:cubicBezTo>
                <a:cubicBezTo>
                  <a:pt x="3" y="815"/>
                  <a:pt x="0" y="779"/>
                  <a:pt x="0" y="74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128A32-AA26-DE81-4525-DF95EFB4980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989760" y="1485920"/>
            <a:ext cx="200160" cy="26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E467E94-C7BD-EF4C-A698-7A400CA68F5C}"/>
              </a:ext>
            </a:extLst>
          </p:cNvPr>
          <p:cNvSpPr/>
          <p:nvPr/>
        </p:nvSpPr>
        <p:spPr>
          <a:xfrm>
            <a:off x="7351640" y="725240"/>
            <a:ext cx="2490840" cy="1788480"/>
          </a:xfrm>
          <a:custGeom>
            <a:avLst/>
            <a:gdLst/>
            <a:ahLst/>
            <a:cxnLst/>
            <a:rect l="0" t="0" r="r" b="b"/>
            <a:pathLst>
              <a:path w="6919" h="4968">
                <a:moveTo>
                  <a:pt x="0" y="4806"/>
                </a:moveTo>
                <a:lnTo>
                  <a:pt x="0" y="162"/>
                </a:lnTo>
                <a:cubicBezTo>
                  <a:pt x="0" y="152"/>
                  <a:pt x="1" y="141"/>
                  <a:pt x="3" y="131"/>
                </a:cubicBezTo>
                <a:cubicBezTo>
                  <a:pt x="5" y="120"/>
                  <a:pt x="8" y="110"/>
                  <a:pt x="12" y="100"/>
                </a:cubicBezTo>
                <a:cubicBezTo>
                  <a:pt x="16" y="90"/>
                  <a:pt x="21" y="81"/>
                  <a:pt x="27" y="72"/>
                </a:cubicBezTo>
                <a:cubicBezTo>
                  <a:pt x="33" y="63"/>
                  <a:pt x="40" y="55"/>
                  <a:pt x="48" y="47"/>
                </a:cubicBezTo>
                <a:cubicBezTo>
                  <a:pt x="55" y="40"/>
                  <a:pt x="63" y="33"/>
                  <a:pt x="72" y="27"/>
                </a:cubicBezTo>
                <a:cubicBezTo>
                  <a:pt x="81" y="21"/>
                  <a:pt x="90" y="16"/>
                  <a:pt x="100" y="12"/>
                </a:cubicBezTo>
                <a:cubicBezTo>
                  <a:pt x="110" y="8"/>
                  <a:pt x="120" y="5"/>
                  <a:pt x="131" y="3"/>
                </a:cubicBezTo>
                <a:cubicBezTo>
                  <a:pt x="141" y="1"/>
                  <a:pt x="152" y="0"/>
                  <a:pt x="163" y="0"/>
                </a:cubicBezTo>
                <a:lnTo>
                  <a:pt x="6756" y="0"/>
                </a:lnTo>
                <a:cubicBezTo>
                  <a:pt x="6767" y="0"/>
                  <a:pt x="6777" y="1"/>
                  <a:pt x="6788" y="3"/>
                </a:cubicBezTo>
                <a:cubicBezTo>
                  <a:pt x="6798" y="5"/>
                  <a:pt x="6808" y="8"/>
                  <a:pt x="6818" y="12"/>
                </a:cubicBezTo>
                <a:cubicBezTo>
                  <a:pt x="6828" y="16"/>
                  <a:pt x="6837" y="21"/>
                  <a:pt x="6846" y="27"/>
                </a:cubicBezTo>
                <a:cubicBezTo>
                  <a:pt x="6855" y="33"/>
                  <a:pt x="6863" y="40"/>
                  <a:pt x="6871" y="47"/>
                </a:cubicBezTo>
                <a:cubicBezTo>
                  <a:pt x="6878" y="55"/>
                  <a:pt x="6885" y="63"/>
                  <a:pt x="6891" y="72"/>
                </a:cubicBezTo>
                <a:cubicBezTo>
                  <a:pt x="6897" y="81"/>
                  <a:pt x="6902" y="90"/>
                  <a:pt x="6906" y="100"/>
                </a:cubicBezTo>
                <a:cubicBezTo>
                  <a:pt x="6910" y="110"/>
                  <a:pt x="6913" y="120"/>
                  <a:pt x="6915" y="131"/>
                </a:cubicBezTo>
                <a:cubicBezTo>
                  <a:pt x="6917" y="141"/>
                  <a:pt x="6919" y="152"/>
                  <a:pt x="6919" y="162"/>
                </a:cubicBezTo>
                <a:lnTo>
                  <a:pt x="6919" y="4806"/>
                </a:lnTo>
                <a:cubicBezTo>
                  <a:pt x="6919" y="4817"/>
                  <a:pt x="6917" y="4827"/>
                  <a:pt x="6915" y="4838"/>
                </a:cubicBezTo>
                <a:cubicBezTo>
                  <a:pt x="6913" y="4848"/>
                  <a:pt x="6910" y="4858"/>
                  <a:pt x="6906" y="4868"/>
                </a:cubicBezTo>
                <a:cubicBezTo>
                  <a:pt x="6902" y="4878"/>
                  <a:pt x="6897" y="4887"/>
                  <a:pt x="6891" y="4896"/>
                </a:cubicBezTo>
                <a:cubicBezTo>
                  <a:pt x="6885" y="4905"/>
                  <a:pt x="6878" y="4913"/>
                  <a:pt x="6871" y="4921"/>
                </a:cubicBezTo>
                <a:cubicBezTo>
                  <a:pt x="6863" y="4928"/>
                  <a:pt x="6855" y="4935"/>
                  <a:pt x="6846" y="4941"/>
                </a:cubicBezTo>
                <a:cubicBezTo>
                  <a:pt x="6837" y="4947"/>
                  <a:pt x="6828" y="4952"/>
                  <a:pt x="6818" y="4956"/>
                </a:cubicBezTo>
                <a:cubicBezTo>
                  <a:pt x="6808" y="4960"/>
                  <a:pt x="6798" y="4963"/>
                  <a:pt x="6788" y="4965"/>
                </a:cubicBezTo>
                <a:cubicBezTo>
                  <a:pt x="6777" y="4967"/>
                  <a:pt x="6767" y="4968"/>
                  <a:pt x="6756" y="4968"/>
                </a:cubicBezTo>
                <a:lnTo>
                  <a:pt x="163" y="4968"/>
                </a:lnTo>
                <a:cubicBezTo>
                  <a:pt x="152" y="4968"/>
                  <a:pt x="141" y="4967"/>
                  <a:pt x="131" y="4965"/>
                </a:cubicBezTo>
                <a:cubicBezTo>
                  <a:pt x="120" y="4963"/>
                  <a:pt x="110" y="4960"/>
                  <a:pt x="100" y="4956"/>
                </a:cubicBezTo>
                <a:cubicBezTo>
                  <a:pt x="90" y="4952"/>
                  <a:pt x="81" y="4947"/>
                  <a:pt x="72" y="4941"/>
                </a:cubicBezTo>
                <a:cubicBezTo>
                  <a:pt x="63" y="4935"/>
                  <a:pt x="55" y="4928"/>
                  <a:pt x="48" y="4921"/>
                </a:cubicBezTo>
                <a:cubicBezTo>
                  <a:pt x="40" y="4913"/>
                  <a:pt x="33" y="4905"/>
                  <a:pt x="27" y="4896"/>
                </a:cubicBezTo>
                <a:cubicBezTo>
                  <a:pt x="21" y="4887"/>
                  <a:pt x="16" y="4878"/>
                  <a:pt x="12" y="4868"/>
                </a:cubicBezTo>
                <a:cubicBezTo>
                  <a:pt x="8" y="4858"/>
                  <a:pt x="5" y="4848"/>
                  <a:pt x="3" y="4838"/>
                </a:cubicBezTo>
                <a:cubicBezTo>
                  <a:pt x="1" y="4827"/>
                  <a:pt x="0" y="4817"/>
                  <a:pt x="0" y="4806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7A6E9B2-62A8-65B5-2A2C-42C18D01CB4E}"/>
              </a:ext>
            </a:extLst>
          </p:cNvPr>
          <p:cNvSpPr/>
          <p:nvPr/>
        </p:nvSpPr>
        <p:spPr>
          <a:xfrm>
            <a:off x="7351640" y="725240"/>
            <a:ext cx="2490840" cy="1788480"/>
          </a:xfrm>
          <a:custGeom>
            <a:avLst/>
            <a:gdLst/>
            <a:ahLst/>
            <a:cxnLst/>
            <a:rect l="0" t="0" r="r" b="b"/>
            <a:pathLst>
              <a:path w="6919" h="4968" fill="none">
                <a:moveTo>
                  <a:pt x="0" y="4806"/>
                </a:moveTo>
                <a:lnTo>
                  <a:pt x="0" y="162"/>
                </a:lnTo>
                <a:cubicBezTo>
                  <a:pt x="0" y="152"/>
                  <a:pt x="1" y="141"/>
                  <a:pt x="3" y="131"/>
                </a:cubicBezTo>
                <a:cubicBezTo>
                  <a:pt x="5" y="120"/>
                  <a:pt x="8" y="110"/>
                  <a:pt x="12" y="100"/>
                </a:cubicBezTo>
                <a:cubicBezTo>
                  <a:pt x="16" y="90"/>
                  <a:pt x="21" y="81"/>
                  <a:pt x="27" y="72"/>
                </a:cubicBezTo>
                <a:cubicBezTo>
                  <a:pt x="33" y="63"/>
                  <a:pt x="40" y="55"/>
                  <a:pt x="48" y="47"/>
                </a:cubicBezTo>
                <a:cubicBezTo>
                  <a:pt x="55" y="40"/>
                  <a:pt x="63" y="33"/>
                  <a:pt x="72" y="27"/>
                </a:cubicBezTo>
                <a:cubicBezTo>
                  <a:pt x="81" y="21"/>
                  <a:pt x="90" y="16"/>
                  <a:pt x="100" y="12"/>
                </a:cubicBezTo>
                <a:cubicBezTo>
                  <a:pt x="110" y="8"/>
                  <a:pt x="120" y="5"/>
                  <a:pt x="131" y="3"/>
                </a:cubicBezTo>
                <a:cubicBezTo>
                  <a:pt x="141" y="1"/>
                  <a:pt x="152" y="0"/>
                  <a:pt x="163" y="0"/>
                </a:cubicBezTo>
                <a:lnTo>
                  <a:pt x="6756" y="0"/>
                </a:lnTo>
                <a:cubicBezTo>
                  <a:pt x="6767" y="0"/>
                  <a:pt x="6777" y="1"/>
                  <a:pt x="6788" y="3"/>
                </a:cubicBezTo>
                <a:cubicBezTo>
                  <a:pt x="6798" y="5"/>
                  <a:pt x="6808" y="8"/>
                  <a:pt x="6818" y="12"/>
                </a:cubicBezTo>
                <a:cubicBezTo>
                  <a:pt x="6828" y="16"/>
                  <a:pt x="6837" y="21"/>
                  <a:pt x="6846" y="27"/>
                </a:cubicBezTo>
                <a:cubicBezTo>
                  <a:pt x="6855" y="33"/>
                  <a:pt x="6863" y="40"/>
                  <a:pt x="6871" y="47"/>
                </a:cubicBezTo>
                <a:cubicBezTo>
                  <a:pt x="6878" y="55"/>
                  <a:pt x="6885" y="63"/>
                  <a:pt x="6891" y="72"/>
                </a:cubicBezTo>
                <a:cubicBezTo>
                  <a:pt x="6897" y="81"/>
                  <a:pt x="6902" y="90"/>
                  <a:pt x="6906" y="100"/>
                </a:cubicBezTo>
                <a:cubicBezTo>
                  <a:pt x="6910" y="110"/>
                  <a:pt x="6913" y="120"/>
                  <a:pt x="6915" y="131"/>
                </a:cubicBezTo>
                <a:cubicBezTo>
                  <a:pt x="6917" y="141"/>
                  <a:pt x="6919" y="152"/>
                  <a:pt x="6919" y="162"/>
                </a:cubicBezTo>
                <a:lnTo>
                  <a:pt x="6919" y="4806"/>
                </a:lnTo>
                <a:cubicBezTo>
                  <a:pt x="6919" y="4817"/>
                  <a:pt x="6917" y="4827"/>
                  <a:pt x="6915" y="4838"/>
                </a:cubicBezTo>
                <a:cubicBezTo>
                  <a:pt x="6913" y="4848"/>
                  <a:pt x="6910" y="4858"/>
                  <a:pt x="6906" y="4868"/>
                </a:cubicBezTo>
                <a:cubicBezTo>
                  <a:pt x="6902" y="4878"/>
                  <a:pt x="6897" y="4887"/>
                  <a:pt x="6891" y="4896"/>
                </a:cubicBezTo>
                <a:cubicBezTo>
                  <a:pt x="6885" y="4905"/>
                  <a:pt x="6878" y="4913"/>
                  <a:pt x="6871" y="4921"/>
                </a:cubicBezTo>
                <a:cubicBezTo>
                  <a:pt x="6863" y="4928"/>
                  <a:pt x="6855" y="4935"/>
                  <a:pt x="6846" y="4941"/>
                </a:cubicBezTo>
                <a:cubicBezTo>
                  <a:pt x="6837" y="4947"/>
                  <a:pt x="6828" y="4952"/>
                  <a:pt x="6818" y="4956"/>
                </a:cubicBezTo>
                <a:cubicBezTo>
                  <a:pt x="6808" y="4960"/>
                  <a:pt x="6798" y="4963"/>
                  <a:pt x="6788" y="4965"/>
                </a:cubicBezTo>
                <a:cubicBezTo>
                  <a:pt x="6777" y="4967"/>
                  <a:pt x="6767" y="4968"/>
                  <a:pt x="6756" y="4968"/>
                </a:cubicBezTo>
                <a:lnTo>
                  <a:pt x="163" y="4968"/>
                </a:lnTo>
                <a:cubicBezTo>
                  <a:pt x="152" y="4968"/>
                  <a:pt x="141" y="4967"/>
                  <a:pt x="131" y="4965"/>
                </a:cubicBezTo>
                <a:cubicBezTo>
                  <a:pt x="120" y="4963"/>
                  <a:pt x="110" y="4960"/>
                  <a:pt x="100" y="4956"/>
                </a:cubicBezTo>
                <a:cubicBezTo>
                  <a:pt x="90" y="4952"/>
                  <a:pt x="81" y="4947"/>
                  <a:pt x="72" y="4941"/>
                </a:cubicBezTo>
                <a:cubicBezTo>
                  <a:pt x="63" y="4935"/>
                  <a:pt x="55" y="4928"/>
                  <a:pt x="48" y="4921"/>
                </a:cubicBezTo>
                <a:cubicBezTo>
                  <a:pt x="40" y="4913"/>
                  <a:pt x="33" y="4905"/>
                  <a:pt x="27" y="4896"/>
                </a:cubicBezTo>
                <a:cubicBezTo>
                  <a:pt x="21" y="4887"/>
                  <a:pt x="16" y="4878"/>
                  <a:pt x="12" y="4868"/>
                </a:cubicBezTo>
                <a:cubicBezTo>
                  <a:pt x="8" y="4858"/>
                  <a:pt x="5" y="4848"/>
                  <a:pt x="3" y="4838"/>
                </a:cubicBezTo>
                <a:cubicBezTo>
                  <a:pt x="1" y="4827"/>
                  <a:pt x="0" y="4817"/>
                  <a:pt x="0" y="4806"/>
                </a:cubicBezTo>
              </a:path>
            </a:pathLst>
          </a:custGeom>
          <a:ln w="16560">
            <a:solidFill>
              <a:srgbClr val="86EFAC"/>
            </a:solidFill>
            <a:miter/>
          </a:ln>
        </p:spPr>
        <p:txBody>
          <a:bodyPr lIns="8280" tIns="8280" rIns="8280" bIns="82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B03C5AF-3BE2-9AC0-60A9-4C48D815348F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413280" y="900920"/>
            <a:ext cx="375840" cy="33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6B6967-1A8F-51A5-2D3E-4B1908570D09}"/>
              </a:ext>
            </a:extLst>
          </p:cNvPr>
          <p:cNvSpPr txBox="1"/>
          <p:nvPr/>
        </p:nvSpPr>
        <p:spPr>
          <a:xfrm>
            <a:off x="2697200" y="2196200"/>
            <a:ext cx="700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잔여 수명 예측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0C23BF-1738-943C-A139-FD1667B03BB8}"/>
              </a:ext>
            </a:extLst>
          </p:cNvPr>
          <p:cNvSpPr txBox="1"/>
          <p:nvPr/>
        </p:nvSpPr>
        <p:spPr>
          <a:xfrm>
            <a:off x="8446400" y="1330760"/>
            <a:ext cx="33012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ECS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427913B-F4C3-6ED6-4290-902AABDD328F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527320" y="1795160"/>
            <a:ext cx="15012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137509-5757-4F67-71B5-67273788BFA5}"/>
              </a:ext>
            </a:extLst>
          </p:cNvPr>
          <p:cNvSpPr txBox="1"/>
          <p:nvPr/>
        </p:nvSpPr>
        <p:spPr>
          <a:xfrm>
            <a:off x="8162360" y="1561160"/>
            <a:ext cx="8643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통합기관제어체계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B08BA6-609C-74BB-FFAE-F09599B0A6AF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7527320" y="1995680"/>
            <a:ext cx="914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414643-3D01-440C-FA20-3431B3746204}"/>
              </a:ext>
            </a:extLst>
          </p:cNvPr>
          <p:cNvSpPr txBox="1"/>
          <p:nvPr/>
        </p:nvSpPr>
        <p:spPr>
          <a:xfrm>
            <a:off x="7744760" y="1795160"/>
            <a:ext cx="8352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통합 제어 및 감시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B2F8E70-8DC0-C27D-B840-6FF9FEAD0A50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7527320" y="2196200"/>
            <a:ext cx="116640" cy="1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BF7D95-B9B2-6BE9-3A07-73DAF51410F8}"/>
              </a:ext>
            </a:extLst>
          </p:cNvPr>
          <p:cNvSpPr txBox="1"/>
          <p:nvPr/>
        </p:nvSpPr>
        <p:spPr>
          <a:xfrm>
            <a:off x="7686080" y="1995680"/>
            <a:ext cx="6746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자동화된 운용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49458019-C33C-4820-279D-A3B11A92ED43}"/>
              </a:ext>
            </a:extLst>
          </p:cNvPr>
          <p:cNvSpPr/>
          <p:nvPr/>
        </p:nvSpPr>
        <p:spPr>
          <a:xfrm>
            <a:off x="1159280" y="2856080"/>
            <a:ext cx="3150720" cy="1738440"/>
          </a:xfrm>
          <a:custGeom>
            <a:avLst/>
            <a:gdLst/>
            <a:ahLst/>
            <a:cxnLst/>
            <a:rect l="0" t="0" r="r" b="b"/>
            <a:pathLst>
              <a:path w="8752" h="4829">
                <a:moveTo>
                  <a:pt x="0" y="4644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5" y="138"/>
                  <a:pt x="7" y="126"/>
                  <a:pt x="11" y="115"/>
                </a:cubicBezTo>
                <a:cubicBezTo>
                  <a:pt x="14" y="104"/>
                  <a:pt x="19" y="93"/>
                  <a:pt x="24" y="83"/>
                </a:cubicBezTo>
                <a:cubicBezTo>
                  <a:pt x="29" y="73"/>
                  <a:pt x="34" y="63"/>
                  <a:pt x="41" y="55"/>
                </a:cubicBezTo>
                <a:cubicBezTo>
                  <a:pt x="47" y="46"/>
                  <a:pt x="54" y="38"/>
                  <a:pt x="62" y="31"/>
                </a:cubicBezTo>
                <a:cubicBezTo>
                  <a:pt x="70" y="25"/>
                  <a:pt x="78" y="19"/>
                  <a:pt x="86" y="14"/>
                </a:cubicBezTo>
                <a:cubicBezTo>
                  <a:pt x="95" y="10"/>
                  <a:pt x="103" y="6"/>
                  <a:pt x="112" y="4"/>
                </a:cubicBezTo>
                <a:cubicBezTo>
                  <a:pt x="121" y="1"/>
                  <a:pt x="130" y="0"/>
                  <a:pt x="139" y="0"/>
                </a:cubicBezTo>
                <a:lnTo>
                  <a:pt x="8567" y="0"/>
                </a:lnTo>
                <a:cubicBezTo>
                  <a:pt x="8579" y="0"/>
                  <a:pt x="8591" y="1"/>
                  <a:pt x="8603" y="4"/>
                </a:cubicBezTo>
                <a:cubicBezTo>
                  <a:pt x="8615" y="6"/>
                  <a:pt x="8627" y="10"/>
                  <a:pt x="8638" y="14"/>
                </a:cubicBezTo>
                <a:cubicBezTo>
                  <a:pt x="8649" y="19"/>
                  <a:pt x="8660" y="25"/>
                  <a:pt x="8670" y="31"/>
                </a:cubicBezTo>
                <a:cubicBezTo>
                  <a:pt x="8680" y="38"/>
                  <a:pt x="8689" y="46"/>
                  <a:pt x="8698" y="55"/>
                </a:cubicBezTo>
                <a:cubicBezTo>
                  <a:pt x="8707" y="63"/>
                  <a:pt x="8714" y="73"/>
                  <a:pt x="8721" y="83"/>
                </a:cubicBezTo>
                <a:cubicBezTo>
                  <a:pt x="8728" y="93"/>
                  <a:pt x="8734" y="104"/>
                  <a:pt x="8738" y="115"/>
                </a:cubicBezTo>
                <a:cubicBezTo>
                  <a:pt x="8743" y="126"/>
                  <a:pt x="8747" y="138"/>
                  <a:pt x="8749" y="150"/>
                </a:cubicBezTo>
                <a:cubicBezTo>
                  <a:pt x="8751" y="162"/>
                  <a:pt x="8752" y="174"/>
                  <a:pt x="8752" y="186"/>
                </a:cubicBezTo>
                <a:lnTo>
                  <a:pt x="8752" y="4644"/>
                </a:lnTo>
                <a:cubicBezTo>
                  <a:pt x="8752" y="4656"/>
                  <a:pt x="8751" y="4668"/>
                  <a:pt x="8749" y="4680"/>
                </a:cubicBezTo>
                <a:cubicBezTo>
                  <a:pt x="8747" y="4692"/>
                  <a:pt x="8743" y="4704"/>
                  <a:pt x="8738" y="4715"/>
                </a:cubicBezTo>
                <a:cubicBezTo>
                  <a:pt x="8734" y="4726"/>
                  <a:pt x="8728" y="4737"/>
                  <a:pt x="8721" y="4747"/>
                </a:cubicBezTo>
                <a:cubicBezTo>
                  <a:pt x="8714" y="4757"/>
                  <a:pt x="8707" y="4766"/>
                  <a:pt x="8698" y="4775"/>
                </a:cubicBezTo>
                <a:cubicBezTo>
                  <a:pt x="8689" y="4784"/>
                  <a:pt x="8680" y="4791"/>
                  <a:pt x="8670" y="4798"/>
                </a:cubicBezTo>
                <a:cubicBezTo>
                  <a:pt x="8660" y="4805"/>
                  <a:pt x="8649" y="4811"/>
                  <a:pt x="8638" y="4815"/>
                </a:cubicBezTo>
                <a:cubicBezTo>
                  <a:pt x="8627" y="4820"/>
                  <a:pt x="8615" y="4824"/>
                  <a:pt x="8603" y="4826"/>
                </a:cubicBezTo>
                <a:cubicBezTo>
                  <a:pt x="8591" y="4828"/>
                  <a:pt x="8579" y="4829"/>
                  <a:pt x="8567" y="4829"/>
                </a:cubicBezTo>
                <a:lnTo>
                  <a:pt x="139" y="4829"/>
                </a:lnTo>
                <a:cubicBezTo>
                  <a:pt x="130" y="4829"/>
                  <a:pt x="121" y="4828"/>
                  <a:pt x="112" y="4826"/>
                </a:cubicBezTo>
                <a:cubicBezTo>
                  <a:pt x="103" y="4824"/>
                  <a:pt x="95" y="4820"/>
                  <a:pt x="86" y="4815"/>
                </a:cubicBezTo>
                <a:cubicBezTo>
                  <a:pt x="78" y="4811"/>
                  <a:pt x="70" y="4805"/>
                  <a:pt x="62" y="4798"/>
                </a:cubicBezTo>
                <a:cubicBezTo>
                  <a:pt x="54" y="4791"/>
                  <a:pt x="47" y="4784"/>
                  <a:pt x="41" y="4775"/>
                </a:cubicBezTo>
                <a:cubicBezTo>
                  <a:pt x="34" y="4766"/>
                  <a:pt x="29" y="4757"/>
                  <a:pt x="24" y="4747"/>
                </a:cubicBezTo>
                <a:cubicBezTo>
                  <a:pt x="19" y="4737"/>
                  <a:pt x="14" y="4726"/>
                  <a:pt x="11" y="4715"/>
                </a:cubicBezTo>
                <a:cubicBezTo>
                  <a:pt x="7" y="4704"/>
                  <a:pt x="5" y="4692"/>
                  <a:pt x="3" y="4680"/>
                </a:cubicBezTo>
                <a:cubicBezTo>
                  <a:pt x="1" y="4668"/>
                  <a:pt x="0" y="4656"/>
                  <a:pt x="0" y="4644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74C07DD-76C5-2C92-B0DB-798B8D7DABD6}"/>
              </a:ext>
            </a:extLst>
          </p:cNvPr>
          <p:cNvSpPr/>
          <p:nvPr/>
        </p:nvSpPr>
        <p:spPr>
          <a:xfrm>
            <a:off x="1142720" y="2856080"/>
            <a:ext cx="66960" cy="1738440"/>
          </a:xfrm>
          <a:custGeom>
            <a:avLst/>
            <a:gdLst/>
            <a:ahLst/>
            <a:cxnLst/>
            <a:rect l="0" t="0" r="r" b="b"/>
            <a:pathLst>
              <a:path w="186" h="4829">
                <a:moveTo>
                  <a:pt x="0" y="0"/>
                </a:moveTo>
                <a:lnTo>
                  <a:pt x="186" y="0"/>
                </a:lnTo>
                <a:lnTo>
                  <a:pt x="186" y="4829"/>
                </a:lnTo>
                <a:lnTo>
                  <a:pt x="0" y="4829"/>
                </a:lnTo>
                <a:lnTo>
                  <a:pt x="0" y="0"/>
                </a:lnTo>
                <a:close/>
              </a:path>
            </a:pathLst>
          </a:custGeom>
          <a:solidFill>
            <a:srgbClr val="FF8C4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C0C11444-D887-83B9-0FD3-89D9D86D05B4}"/>
              </a:ext>
            </a:extLst>
          </p:cNvPr>
          <p:cNvSpPr/>
          <p:nvPr/>
        </p:nvSpPr>
        <p:spPr>
          <a:xfrm>
            <a:off x="1343240" y="4159640"/>
            <a:ext cx="2799720" cy="267840"/>
          </a:xfrm>
          <a:custGeom>
            <a:avLst/>
            <a:gdLst/>
            <a:ahLst/>
            <a:cxnLst/>
            <a:rect l="0" t="0" r="r" b="b"/>
            <a:pathLst>
              <a:path w="7777" h="744">
                <a:moveTo>
                  <a:pt x="0" y="651"/>
                </a:moveTo>
                <a:lnTo>
                  <a:pt x="0" y="93"/>
                </a:lnTo>
                <a:cubicBezTo>
                  <a:pt x="0" y="81"/>
                  <a:pt x="2" y="69"/>
                  <a:pt x="7" y="58"/>
                </a:cubicBezTo>
                <a:cubicBezTo>
                  <a:pt x="12" y="46"/>
                  <a:pt x="18" y="36"/>
                  <a:pt x="27" y="28"/>
                </a:cubicBezTo>
                <a:cubicBezTo>
                  <a:pt x="36" y="19"/>
                  <a:pt x="46" y="12"/>
                  <a:pt x="57" y="7"/>
                </a:cubicBezTo>
                <a:cubicBezTo>
                  <a:pt x="69" y="3"/>
                  <a:pt x="80" y="0"/>
                  <a:pt x="93" y="0"/>
                </a:cubicBezTo>
                <a:lnTo>
                  <a:pt x="7684" y="0"/>
                </a:lnTo>
                <a:cubicBezTo>
                  <a:pt x="7697" y="0"/>
                  <a:pt x="7709" y="3"/>
                  <a:pt x="7720" y="7"/>
                </a:cubicBezTo>
                <a:cubicBezTo>
                  <a:pt x="7731" y="12"/>
                  <a:pt x="7741" y="19"/>
                  <a:pt x="7750" y="28"/>
                </a:cubicBezTo>
                <a:cubicBezTo>
                  <a:pt x="7759" y="36"/>
                  <a:pt x="7765" y="46"/>
                  <a:pt x="7770" y="58"/>
                </a:cubicBezTo>
                <a:cubicBezTo>
                  <a:pt x="7775" y="69"/>
                  <a:pt x="7777" y="81"/>
                  <a:pt x="7777" y="93"/>
                </a:cubicBezTo>
                <a:lnTo>
                  <a:pt x="7777" y="651"/>
                </a:lnTo>
                <a:cubicBezTo>
                  <a:pt x="7777" y="664"/>
                  <a:pt x="7775" y="676"/>
                  <a:pt x="7770" y="687"/>
                </a:cubicBezTo>
                <a:cubicBezTo>
                  <a:pt x="7765" y="698"/>
                  <a:pt x="7759" y="708"/>
                  <a:pt x="7750" y="717"/>
                </a:cubicBezTo>
                <a:cubicBezTo>
                  <a:pt x="7741" y="726"/>
                  <a:pt x="7731" y="732"/>
                  <a:pt x="7720" y="737"/>
                </a:cubicBezTo>
                <a:cubicBezTo>
                  <a:pt x="7709" y="742"/>
                  <a:pt x="7697" y="744"/>
                  <a:pt x="7684" y="744"/>
                </a:cubicBezTo>
                <a:lnTo>
                  <a:pt x="93" y="744"/>
                </a:lnTo>
                <a:cubicBezTo>
                  <a:pt x="80" y="744"/>
                  <a:pt x="69" y="742"/>
                  <a:pt x="57" y="737"/>
                </a:cubicBezTo>
                <a:cubicBezTo>
                  <a:pt x="46" y="732"/>
                  <a:pt x="36" y="726"/>
                  <a:pt x="27" y="717"/>
                </a:cubicBezTo>
                <a:cubicBezTo>
                  <a:pt x="18" y="708"/>
                  <a:pt x="12" y="698"/>
                  <a:pt x="7" y="687"/>
                </a:cubicBezTo>
                <a:cubicBezTo>
                  <a:pt x="2" y="676"/>
                  <a:pt x="0" y="664"/>
                  <a:pt x="0" y="651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8A95D43-DB83-592A-74AC-C94025E4880C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1410200" y="3090440"/>
            <a:ext cx="150120" cy="23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BB7860-C3A2-2C2E-EA1F-94E7EA0ECF3A}"/>
              </a:ext>
            </a:extLst>
          </p:cNvPr>
          <p:cNvSpPr txBox="1"/>
          <p:nvPr/>
        </p:nvSpPr>
        <p:spPr>
          <a:xfrm>
            <a:off x="7711280" y="2196200"/>
            <a:ext cx="700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손상 통제 관리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475B24-57AA-058C-8FF1-E4FFF5F8AE05}"/>
              </a:ext>
            </a:extLst>
          </p:cNvPr>
          <p:cNvSpPr txBox="1"/>
          <p:nvPr/>
        </p:nvSpPr>
        <p:spPr>
          <a:xfrm>
            <a:off x="1727720" y="3118880"/>
            <a:ext cx="1001160" cy="24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진단 정보 통합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DA3B4-E24B-2465-5103-D99A4151E168}"/>
              </a:ext>
            </a:extLst>
          </p:cNvPr>
          <p:cNvSpPr txBox="1"/>
          <p:nvPr/>
        </p:nvSpPr>
        <p:spPr>
          <a:xfrm>
            <a:off x="1343240" y="3524960"/>
            <a:ext cx="29761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CBMS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가 분석한 장비의 현재 상태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, 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고장 징후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, 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잔여 수명 예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9C69A4-B605-093C-E3F4-EE57272659F8}"/>
              </a:ext>
            </a:extLst>
          </p:cNvPr>
          <p:cNvSpPr txBox="1"/>
          <p:nvPr/>
        </p:nvSpPr>
        <p:spPr>
          <a:xfrm>
            <a:off x="1343240" y="3717200"/>
            <a:ext cx="28623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측 정보가 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ECS 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네트워크를 통해 실시간으로 운용자 콘솔에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D2518F-6821-8D6E-4218-0A79796B4866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1410200" y="4251800"/>
            <a:ext cx="74880" cy="10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B1DE66E-381F-DEB2-2059-AFE0CACF2351}"/>
              </a:ext>
            </a:extLst>
          </p:cNvPr>
          <p:cNvSpPr txBox="1"/>
          <p:nvPr/>
        </p:nvSpPr>
        <p:spPr>
          <a:xfrm>
            <a:off x="1343240" y="3909440"/>
            <a:ext cx="459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통합 표시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23ACD165-9672-06BB-A01B-EBB15BA5CD5B}"/>
              </a:ext>
            </a:extLst>
          </p:cNvPr>
          <p:cNvSpPr/>
          <p:nvPr/>
        </p:nvSpPr>
        <p:spPr>
          <a:xfrm>
            <a:off x="4527080" y="2856080"/>
            <a:ext cx="3142440" cy="1738440"/>
          </a:xfrm>
          <a:custGeom>
            <a:avLst/>
            <a:gdLst/>
            <a:ahLst/>
            <a:cxnLst/>
            <a:rect l="0" t="0" r="r" b="b"/>
            <a:pathLst>
              <a:path w="8729" h="4829">
                <a:moveTo>
                  <a:pt x="0" y="4644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4" y="138"/>
                  <a:pt x="7" y="126"/>
                  <a:pt x="11" y="115"/>
                </a:cubicBezTo>
                <a:cubicBezTo>
                  <a:pt x="14" y="104"/>
                  <a:pt x="18" y="93"/>
                  <a:pt x="23" y="83"/>
                </a:cubicBezTo>
                <a:cubicBezTo>
                  <a:pt x="29" y="73"/>
                  <a:pt x="34" y="63"/>
                  <a:pt x="41" y="55"/>
                </a:cubicBezTo>
                <a:cubicBezTo>
                  <a:pt x="47" y="46"/>
                  <a:pt x="54" y="38"/>
                  <a:pt x="62" y="31"/>
                </a:cubicBezTo>
                <a:cubicBezTo>
                  <a:pt x="70" y="25"/>
                  <a:pt x="78" y="19"/>
                  <a:pt x="86" y="14"/>
                </a:cubicBezTo>
                <a:cubicBezTo>
                  <a:pt x="94" y="10"/>
                  <a:pt x="103" y="6"/>
                  <a:pt x="112" y="4"/>
                </a:cubicBezTo>
                <a:cubicBezTo>
                  <a:pt x="121" y="1"/>
                  <a:pt x="130" y="0"/>
                  <a:pt x="139" y="0"/>
                </a:cubicBezTo>
                <a:lnTo>
                  <a:pt x="8543" y="0"/>
                </a:lnTo>
                <a:cubicBezTo>
                  <a:pt x="8556" y="0"/>
                  <a:pt x="8568" y="1"/>
                  <a:pt x="8580" y="4"/>
                </a:cubicBezTo>
                <a:cubicBezTo>
                  <a:pt x="8592" y="6"/>
                  <a:pt x="8603" y="10"/>
                  <a:pt x="8614" y="14"/>
                </a:cubicBezTo>
                <a:cubicBezTo>
                  <a:pt x="8626" y="19"/>
                  <a:pt x="8636" y="25"/>
                  <a:pt x="8647" y="31"/>
                </a:cubicBezTo>
                <a:cubicBezTo>
                  <a:pt x="8657" y="38"/>
                  <a:pt x="8666" y="46"/>
                  <a:pt x="8675" y="55"/>
                </a:cubicBezTo>
                <a:cubicBezTo>
                  <a:pt x="8683" y="63"/>
                  <a:pt x="8691" y="73"/>
                  <a:pt x="8698" y="83"/>
                </a:cubicBezTo>
                <a:cubicBezTo>
                  <a:pt x="8705" y="93"/>
                  <a:pt x="8710" y="104"/>
                  <a:pt x="8715" y="115"/>
                </a:cubicBezTo>
                <a:cubicBezTo>
                  <a:pt x="8720" y="126"/>
                  <a:pt x="8723" y="138"/>
                  <a:pt x="8726" y="150"/>
                </a:cubicBezTo>
                <a:cubicBezTo>
                  <a:pt x="8728" y="162"/>
                  <a:pt x="8729" y="174"/>
                  <a:pt x="8729" y="186"/>
                </a:cubicBezTo>
                <a:lnTo>
                  <a:pt x="8729" y="4644"/>
                </a:lnTo>
                <a:cubicBezTo>
                  <a:pt x="8729" y="4656"/>
                  <a:pt x="8728" y="4668"/>
                  <a:pt x="8726" y="4680"/>
                </a:cubicBezTo>
                <a:cubicBezTo>
                  <a:pt x="8723" y="4692"/>
                  <a:pt x="8720" y="4704"/>
                  <a:pt x="8715" y="4715"/>
                </a:cubicBezTo>
                <a:cubicBezTo>
                  <a:pt x="8710" y="4726"/>
                  <a:pt x="8705" y="4737"/>
                  <a:pt x="8698" y="4747"/>
                </a:cubicBezTo>
                <a:cubicBezTo>
                  <a:pt x="8691" y="4757"/>
                  <a:pt x="8683" y="4766"/>
                  <a:pt x="8675" y="4775"/>
                </a:cubicBezTo>
                <a:cubicBezTo>
                  <a:pt x="8666" y="4784"/>
                  <a:pt x="8657" y="4791"/>
                  <a:pt x="8647" y="4798"/>
                </a:cubicBezTo>
                <a:cubicBezTo>
                  <a:pt x="8636" y="4805"/>
                  <a:pt x="8626" y="4811"/>
                  <a:pt x="8614" y="4815"/>
                </a:cubicBezTo>
                <a:cubicBezTo>
                  <a:pt x="8603" y="4820"/>
                  <a:pt x="8592" y="4824"/>
                  <a:pt x="8580" y="4826"/>
                </a:cubicBezTo>
                <a:cubicBezTo>
                  <a:pt x="8568" y="4828"/>
                  <a:pt x="8556" y="4829"/>
                  <a:pt x="8543" y="4829"/>
                </a:cubicBezTo>
                <a:lnTo>
                  <a:pt x="139" y="4829"/>
                </a:lnTo>
                <a:cubicBezTo>
                  <a:pt x="130" y="4829"/>
                  <a:pt x="121" y="4828"/>
                  <a:pt x="112" y="4826"/>
                </a:cubicBezTo>
                <a:cubicBezTo>
                  <a:pt x="103" y="4824"/>
                  <a:pt x="94" y="4820"/>
                  <a:pt x="86" y="4815"/>
                </a:cubicBezTo>
                <a:cubicBezTo>
                  <a:pt x="78" y="4811"/>
                  <a:pt x="70" y="4805"/>
                  <a:pt x="62" y="4798"/>
                </a:cubicBezTo>
                <a:cubicBezTo>
                  <a:pt x="54" y="4791"/>
                  <a:pt x="47" y="4784"/>
                  <a:pt x="41" y="4775"/>
                </a:cubicBezTo>
                <a:cubicBezTo>
                  <a:pt x="34" y="4766"/>
                  <a:pt x="29" y="4757"/>
                  <a:pt x="23" y="4747"/>
                </a:cubicBezTo>
                <a:cubicBezTo>
                  <a:pt x="18" y="4737"/>
                  <a:pt x="14" y="4726"/>
                  <a:pt x="11" y="4715"/>
                </a:cubicBezTo>
                <a:cubicBezTo>
                  <a:pt x="7" y="4704"/>
                  <a:pt x="4" y="4692"/>
                  <a:pt x="3" y="4680"/>
                </a:cubicBezTo>
                <a:cubicBezTo>
                  <a:pt x="1" y="4668"/>
                  <a:pt x="0" y="4656"/>
                  <a:pt x="0" y="4644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8EE74CF5-DFD7-4684-86D7-57CF8AE34EEE}"/>
              </a:ext>
            </a:extLst>
          </p:cNvPr>
          <p:cNvSpPr/>
          <p:nvPr/>
        </p:nvSpPr>
        <p:spPr>
          <a:xfrm>
            <a:off x="4510520" y="2856080"/>
            <a:ext cx="66960" cy="1738440"/>
          </a:xfrm>
          <a:custGeom>
            <a:avLst/>
            <a:gdLst/>
            <a:ahLst/>
            <a:cxnLst/>
            <a:rect l="0" t="0" r="r" b="b"/>
            <a:pathLst>
              <a:path w="186" h="4829">
                <a:moveTo>
                  <a:pt x="150" y="14"/>
                </a:moveTo>
                <a:cubicBezTo>
                  <a:pt x="138" y="24"/>
                  <a:pt x="128" y="37"/>
                  <a:pt x="120" y="55"/>
                </a:cubicBezTo>
                <a:cubicBezTo>
                  <a:pt x="111" y="72"/>
                  <a:pt x="104" y="92"/>
                  <a:pt x="100" y="115"/>
                </a:cubicBezTo>
                <a:cubicBezTo>
                  <a:pt x="95" y="138"/>
                  <a:pt x="92" y="161"/>
                  <a:pt x="92" y="186"/>
                </a:cubicBezTo>
                <a:lnTo>
                  <a:pt x="92" y="4644"/>
                </a:lnTo>
                <a:cubicBezTo>
                  <a:pt x="92" y="4668"/>
                  <a:pt x="95" y="4692"/>
                  <a:pt x="100" y="4715"/>
                </a:cubicBezTo>
                <a:cubicBezTo>
                  <a:pt x="104" y="4738"/>
                  <a:pt x="111" y="4758"/>
                  <a:pt x="120" y="4775"/>
                </a:cubicBezTo>
                <a:cubicBezTo>
                  <a:pt x="128" y="4792"/>
                  <a:pt x="138" y="4806"/>
                  <a:pt x="150" y="4815"/>
                </a:cubicBezTo>
                <a:cubicBezTo>
                  <a:pt x="161" y="4825"/>
                  <a:pt x="174" y="4829"/>
                  <a:pt x="186" y="4829"/>
                </a:cubicBezTo>
                <a:cubicBezTo>
                  <a:pt x="161" y="4829"/>
                  <a:pt x="137" y="4825"/>
                  <a:pt x="114" y="4815"/>
                </a:cubicBezTo>
                <a:cubicBezTo>
                  <a:pt x="91" y="4806"/>
                  <a:pt x="71" y="4792"/>
                  <a:pt x="54" y="4775"/>
                </a:cubicBezTo>
                <a:cubicBezTo>
                  <a:pt x="37" y="4758"/>
                  <a:pt x="23" y="4738"/>
                  <a:pt x="14" y="4715"/>
                </a:cubicBezTo>
                <a:cubicBezTo>
                  <a:pt x="4" y="4692"/>
                  <a:pt x="0" y="4668"/>
                  <a:pt x="0" y="4644"/>
                </a:cubicBezTo>
                <a:lnTo>
                  <a:pt x="0" y="186"/>
                </a:lnTo>
                <a:cubicBezTo>
                  <a:pt x="0" y="161"/>
                  <a:pt x="4" y="138"/>
                  <a:pt x="14" y="115"/>
                </a:cubicBezTo>
                <a:cubicBezTo>
                  <a:pt x="23" y="92"/>
                  <a:pt x="37" y="72"/>
                  <a:pt x="54" y="55"/>
                </a:cubicBezTo>
                <a:cubicBezTo>
                  <a:pt x="71" y="37"/>
                  <a:pt x="91" y="24"/>
                  <a:pt x="114" y="14"/>
                </a:cubicBezTo>
                <a:cubicBezTo>
                  <a:pt x="137" y="5"/>
                  <a:pt x="161" y="0"/>
                  <a:pt x="186" y="0"/>
                </a:cubicBezTo>
                <a:cubicBezTo>
                  <a:pt x="174" y="0"/>
                  <a:pt x="161" y="5"/>
                  <a:pt x="150" y="14"/>
                </a:cubicBezTo>
                <a:close/>
              </a:path>
            </a:pathLst>
          </a:custGeom>
          <a:solidFill>
            <a:srgbClr val="FF8C4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155AD16C-9942-E656-5DE3-2F53B6CB1C6E}"/>
              </a:ext>
            </a:extLst>
          </p:cNvPr>
          <p:cNvSpPr/>
          <p:nvPr/>
        </p:nvSpPr>
        <p:spPr>
          <a:xfrm>
            <a:off x="4711040" y="4159640"/>
            <a:ext cx="2791440" cy="267840"/>
          </a:xfrm>
          <a:custGeom>
            <a:avLst/>
            <a:gdLst/>
            <a:ahLst/>
            <a:cxnLst/>
            <a:rect l="0" t="0" r="r" b="b"/>
            <a:pathLst>
              <a:path w="7754" h="744">
                <a:moveTo>
                  <a:pt x="0" y="651"/>
                </a:moveTo>
                <a:lnTo>
                  <a:pt x="0" y="93"/>
                </a:lnTo>
                <a:cubicBezTo>
                  <a:pt x="0" y="81"/>
                  <a:pt x="2" y="69"/>
                  <a:pt x="7" y="58"/>
                </a:cubicBezTo>
                <a:cubicBezTo>
                  <a:pt x="11" y="46"/>
                  <a:pt x="18" y="36"/>
                  <a:pt x="27" y="28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3"/>
                  <a:pt x="80" y="0"/>
                  <a:pt x="93" y="0"/>
                </a:cubicBezTo>
                <a:lnTo>
                  <a:pt x="7661" y="0"/>
                </a:lnTo>
                <a:cubicBezTo>
                  <a:pt x="7673" y="0"/>
                  <a:pt x="7685" y="3"/>
                  <a:pt x="7697" y="7"/>
                </a:cubicBezTo>
                <a:cubicBezTo>
                  <a:pt x="7708" y="12"/>
                  <a:pt x="7718" y="19"/>
                  <a:pt x="7727" y="28"/>
                </a:cubicBezTo>
                <a:cubicBezTo>
                  <a:pt x="7735" y="36"/>
                  <a:pt x="7742" y="46"/>
                  <a:pt x="7747" y="58"/>
                </a:cubicBezTo>
                <a:cubicBezTo>
                  <a:pt x="7752" y="69"/>
                  <a:pt x="7754" y="81"/>
                  <a:pt x="7754" y="93"/>
                </a:cubicBezTo>
                <a:lnTo>
                  <a:pt x="7754" y="651"/>
                </a:lnTo>
                <a:cubicBezTo>
                  <a:pt x="7754" y="664"/>
                  <a:pt x="7752" y="676"/>
                  <a:pt x="7747" y="687"/>
                </a:cubicBezTo>
                <a:cubicBezTo>
                  <a:pt x="7742" y="698"/>
                  <a:pt x="7735" y="708"/>
                  <a:pt x="7727" y="717"/>
                </a:cubicBezTo>
                <a:cubicBezTo>
                  <a:pt x="7718" y="726"/>
                  <a:pt x="7708" y="732"/>
                  <a:pt x="7697" y="737"/>
                </a:cubicBezTo>
                <a:cubicBezTo>
                  <a:pt x="7685" y="742"/>
                  <a:pt x="7673" y="744"/>
                  <a:pt x="7661" y="744"/>
                </a:cubicBezTo>
                <a:lnTo>
                  <a:pt x="93" y="744"/>
                </a:lnTo>
                <a:cubicBezTo>
                  <a:pt x="80" y="744"/>
                  <a:pt x="68" y="742"/>
                  <a:pt x="57" y="737"/>
                </a:cubicBezTo>
                <a:cubicBezTo>
                  <a:pt x="46" y="732"/>
                  <a:pt x="36" y="726"/>
                  <a:pt x="27" y="717"/>
                </a:cubicBezTo>
                <a:cubicBezTo>
                  <a:pt x="18" y="708"/>
                  <a:pt x="11" y="698"/>
                  <a:pt x="7" y="687"/>
                </a:cubicBezTo>
                <a:cubicBezTo>
                  <a:pt x="2" y="676"/>
                  <a:pt x="0" y="664"/>
                  <a:pt x="0" y="651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1B5EDCB-472A-8D31-9BB0-9408B2C152D2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4778000" y="3090440"/>
            <a:ext cx="166680" cy="23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D835B66-EAA5-8ACD-1C70-48C2DBE51C2F}"/>
              </a:ext>
            </a:extLst>
          </p:cNvPr>
          <p:cNvSpPr txBox="1"/>
          <p:nvPr/>
        </p:nvSpPr>
        <p:spPr>
          <a:xfrm>
            <a:off x="1543760" y="4242440"/>
            <a:ext cx="1986480" cy="146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79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전체 함정 시스템의 상태를 직관적으로 파악 가능</a:t>
            </a:r>
            <a:endParaRPr lang="en-US" sz="79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120BCA-B47A-C83B-5E58-841853BC4CCC}"/>
              </a:ext>
            </a:extLst>
          </p:cNvPr>
          <p:cNvSpPr txBox="1"/>
          <p:nvPr/>
        </p:nvSpPr>
        <p:spPr>
          <a:xfrm>
            <a:off x="5109200" y="3118880"/>
            <a:ext cx="1155600" cy="24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지능형 운용 지원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86DB62-724C-E3D9-E29B-143716965416}"/>
              </a:ext>
            </a:extLst>
          </p:cNvPr>
          <p:cNvSpPr txBox="1"/>
          <p:nvPr/>
        </p:nvSpPr>
        <p:spPr>
          <a:xfrm>
            <a:off x="4708160" y="3524960"/>
            <a:ext cx="2860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ECS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는 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CBMS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로부터 특정 장비의 이상 징후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(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베어링 온도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A265DC-0746-DE41-7C65-84AFE3D2A1E4}"/>
              </a:ext>
            </a:extLst>
          </p:cNvPr>
          <p:cNvSpPr txBox="1"/>
          <p:nvPr/>
        </p:nvSpPr>
        <p:spPr>
          <a:xfrm>
            <a:off x="4708160" y="3717200"/>
            <a:ext cx="28015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상승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, 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진동 증가 등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)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를 전달받아 해당 장비의 부하를 자동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C22F55B-27C1-5E45-5FF4-A066D3E53AE7}"/>
              </a:ext>
            </a:extLst>
          </p:cNvPr>
          <p:cNvPicPr/>
          <p:nvPr/>
        </p:nvPicPr>
        <p:blipFill>
          <a:blip r:embed="rId14"/>
          <a:stretch/>
        </p:blipFill>
        <p:spPr>
          <a:xfrm>
            <a:off x="4778000" y="4251800"/>
            <a:ext cx="74880" cy="10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9A6ED9C-F7C0-78BF-0605-CB2C8EF00E7D}"/>
              </a:ext>
            </a:extLst>
          </p:cNvPr>
          <p:cNvSpPr txBox="1"/>
          <p:nvPr/>
        </p:nvSpPr>
        <p:spPr>
          <a:xfrm>
            <a:off x="4708160" y="3909440"/>
            <a:ext cx="13752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조절하거나 예비 장비를 가동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EE5AE873-6B62-7A61-A658-085E701EAB6B}"/>
              </a:ext>
            </a:extLst>
          </p:cNvPr>
          <p:cNvSpPr/>
          <p:nvPr/>
        </p:nvSpPr>
        <p:spPr>
          <a:xfrm>
            <a:off x="7886600" y="2856080"/>
            <a:ext cx="3150720" cy="1738440"/>
          </a:xfrm>
          <a:custGeom>
            <a:avLst/>
            <a:gdLst/>
            <a:ahLst/>
            <a:cxnLst/>
            <a:rect l="0" t="0" r="r" b="b"/>
            <a:pathLst>
              <a:path w="8752" h="4829">
                <a:moveTo>
                  <a:pt x="0" y="4644"/>
                </a:moveTo>
                <a:lnTo>
                  <a:pt x="0" y="186"/>
                </a:lnTo>
                <a:cubicBezTo>
                  <a:pt x="0" y="174"/>
                  <a:pt x="1" y="162"/>
                  <a:pt x="2" y="150"/>
                </a:cubicBezTo>
                <a:cubicBezTo>
                  <a:pt x="4" y="138"/>
                  <a:pt x="7" y="126"/>
                  <a:pt x="10" y="115"/>
                </a:cubicBezTo>
                <a:cubicBezTo>
                  <a:pt x="14" y="104"/>
                  <a:pt x="18" y="93"/>
                  <a:pt x="23" y="83"/>
                </a:cubicBezTo>
                <a:cubicBezTo>
                  <a:pt x="28" y="73"/>
                  <a:pt x="34" y="63"/>
                  <a:pt x="40" y="55"/>
                </a:cubicBezTo>
                <a:cubicBezTo>
                  <a:pt x="47" y="46"/>
                  <a:pt x="54" y="38"/>
                  <a:pt x="62" y="31"/>
                </a:cubicBezTo>
                <a:cubicBezTo>
                  <a:pt x="69" y="25"/>
                  <a:pt x="77" y="19"/>
                  <a:pt x="86" y="14"/>
                </a:cubicBezTo>
                <a:cubicBezTo>
                  <a:pt x="94" y="10"/>
                  <a:pt x="103" y="6"/>
                  <a:pt x="112" y="4"/>
                </a:cubicBezTo>
                <a:cubicBezTo>
                  <a:pt x="121" y="1"/>
                  <a:pt x="130" y="0"/>
                  <a:pt x="139" y="0"/>
                </a:cubicBezTo>
                <a:lnTo>
                  <a:pt x="8566" y="0"/>
                </a:lnTo>
                <a:cubicBezTo>
                  <a:pt x="8578" y="0"/>
                  <a:pt x="8591" y="1"/>
                  <a:pt x="8603" y="4"/>
                </a:cubicBezTo>
                <a:cubicBezTo>
                  <a:pt x="8614" y="6"/>
                  <a:pt x="8626" y="10"/>
                  <a:pt x="8637" y="14"/>
                </a:cubicBezTo>
                <a:cubicBezTo>
                  <a:pt x="8649" y="19"/>
                  <a:pt x="8659" y="25"/>
                  <a:pt x="8669" y="31"/>
                </a:cubicBezTo>
                <a:cubicBezTo>
                  <a:pt x="8680" y="38"/>
                  <a:pt x="8689" y="46"/>
                  <a:pt x="8698" y="55"/>
                </a:cubicBezTo>
                <a:cubicBezTo>
                  <a:pt x="8706" y="63"/>
                  <a:pt x="8714" y="73"/>
                  <a:pt x="8721" y="83"/>
                </a:cubicBezTo>
                <a:cubicBezTo>
                  <a:pt x="8727" y="93"/>
                  <a:pt x="8733" y="104"/>
                  <a:pt x="8738" y="115"/>
                </a:cubicBezTo>
                <a:cubicBezTo>
                  <a:pt x="8743" y="126"/>
                  <a:pt x="8746" y="138"/>
                  <a:pt x="8748" y="150"/>
                </a:cubicBezTo>
                <a:cubicBezTo>
                  <a:pt x="8751" y="162"/>
                  <a:pt x="8752" y="174"/>
                  <a:pt x="8752" y="186"/>
                </a:cubicBezTo>
                <a:lnTo>
                  <a:pt x="8752" y="4644"/>
                </a:lnTo>
                <a:cubicBezTo>
                  <a:pt x="8752" y="4656"/>
                  <a:pt x="8751" y="4668"/>
                  <a:pt x="8748" y="4680"/>
                </a:cubicBezTo>
                <a:cubicBezTo>
                  <a:pt x="8746" y="4692"/>
                  <a:pt x="8743" y="4704"/>
                  <a:pt x="8738" y="4715"/>
                </a:cubicBezTo>
                <a:cubicBezTo>
                  <a:pt x="8733" y="4726"/>
                  <a:pt x="8727" y="4737"/>
                  <a:pt x="8721" y="4747"/>
                </a:cubicBezTo>
                <a:cubicBezTo>
                  <a:pt x="8714" y="4757"/>
                  <a:pt x="8706" y="4766"/>
                  <a:pt x="8698" y="4775"/>
                </a:cubicBezTo>
                <a:cubicBezTo>
                  <a:pt x="8689" y="4784"/>
                  <a:pt x="8680" y="4791"/>
                  <a:pt x="8669" y="4798"/>
                </a:cubicBezTo>
                <a:cubicBezTo>
                  <a:pt x="8659" y="4805"/>
                  <a:pt x="8649" y="4811"/>
                  <a:pt x="8637" y="4815"/>
                </a:cubicBezTo>
                <a:cubicBezTo>
                  <a:pt x="8626" y="4820"/>
                  <a:pt x="8614" y="4824"/>
                  <a:pt x="8603" y="4826"/>
                </a:cubicBezTo>
                <a:cubicBezTo>
                  <a:pt x="8591" y="4828"/>
                  <a:pt x="8578" y="4829"/>
                  <a:pt x="8566" y="4829"/>
                </a:cubicBezTo>
                <a:lnTo>
                  <a:pt x="139" y="4829"/>
                </a:lnTo>
                <a:cubicBezTo>
                  <a:pt x="130" y="4829"/>
                  <a:pt x="121" y="4828"/>
                  <a:pt x="112" y="4826"/>
                </a:cubicBezTo>
                <a:cubicBezTo>
                  <a:pt x="103" y="4824"/>
                  <a:pt x="94" y="4820"/>
                  <a:pt x="86" y="4815"/>
                </a:cubicBezTo>
                <a:cubicBezTo>
                  <a:pt x="77" y="4811"/>
                  <a:pt x="69" y="4805"/>
                  <a:pt x="62" y="4798"/>
                </a:cubicBezTo>
                <a:cubicBezTo>
                  <a:pt x="54" y="4791"/>
                  <a:pt x="47" y="4784"/>
                  <a:pt x="40" y="4775"/>
                </a:cubicBezTo>
                <a:cubicBezTo>
                  <a:pt x="34" y="4766"/>
                  <a:pt x="28" y="4757"/>
                  <a:pt x="23" y="4747"/>
                </a:cubicBezTo>
                <a:cubicBezTo>
                  <a:pt x="18" y="4737"/>
                  <a:pt x="14" y="4726"/>
                  <a:pt x="10" y="4715"/>
                </a:cubicBezTo>
                <a:cubicBezTo>
                  <a:pt x="7" y="4704"/>
                  <a:pt x="4" y="4692"/>
                  <a:pt x="2" y="4680"/>
                </a:cubicBezTo>
                <a:cubicBezTo>
                  <a:pt x="1" y="4668"/>
                  <a:pt x="0" y="4656"/>
                  <a:pt x="0" y="4644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E5DEA9C6-7EA3-8817-8096-0AC36BDAEEA0}"/>
              </a:ext>
            </a:extLst>
          </p:cNvPr>
          <p:cNvSpPr/>
          <p:nvPr/>
        </p:nvSpPr>
        <p:spPr>
          <a:xfrm>
            <a:off x="7869680" y="2856080"/>
            <a:ext cx="67320" cy="1738440"/>
          </a:xfrm>
          <a:custGeom>
            <a:avLst/>
            <a:gdLst/>
            <a:ahLst/>
            <a:cxnLst/>
            <a:rect l="0" t="0" r="r" b="b"/>
            <a:pathLst>
              <a:path w="187" h="4829">
                <a:moveTo>
                  <a:pt x="0" y="0"/>
                </a:moveTo>
                <a:lnTo>
                  <a:pt x="187" y="0"/>
                </a:lnTo>
                <a:lnTo>
                  <a:pt x="187" y="4829"/>
                </a:lnTo>
                <a:lnTo>
                  <a:pt x="0" y="4829"/>
                </a:lnTo>
                <a:lnTo>
                  <a:pt x="0" y="0"/>
                </a:lnTo>
                <a:close/>
              </a:path>
            </a:pathLst>
          </a:custGeom>
          <a:solidFill>
            <a:srgbClr val="FF8C4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EE64C344-7339-6A8B-F473-3C91595C9FE4}"/>
              </a:ext>
            </a:extLst>
          </p:cNvPr>
          <p:cNvSpPr/>
          <p:nvPr/>
        </p:nvSpPr>
        <p:spPr>
          <a:xfrm>
            <a:off x="8070200" y="4159640"/>
            <a:ext cx="2800080" cy="267840"/>
          </a:xfrm>
          <a:custGeom>
            <a:avLst/>
            <a:gdLst/>
            <a:ahLst/>
            <a:cxnLst/>
            <a:rect l="0" t="0" r="r" b="b"/>
            <a:pathLst>
              <a:path w="7778" h="744">
                <a:moveTo>
                  <a:pt x="0" y="651"/>
                </a:moveTo>
                <a:lnTo>
                  <a:pt x="0" y="93"/>
                </a:lnTo>
                <a:cubicBezTo>
                  <a:pt x="0" y="81"/>
                  <a:pt x="3" y="69"/>
                  <a:pt x="7" y="58"/>
                </a:cubicBezTo>
                <a:cubicBezTo>
                  <a:pt x="12" y="46"/>
                  <a:pt x="19" y="36"/>
                  <a:pt x="28" y="28"/>
                </a:cubicBezTo>
                <a:cubicBezTo>
                  <a:pt x="36" y="19"/>
                  <a:pt x="46" y="12"/>
                  <a:pt x="58" y="7"/>
                </a:cubicBezTo>
                <a:cubicBezTo>
                  <a:pt x="69" y="3"/>
                  <a:pt x="81" y="0"/>
                  <a:pt x="93" y="0"/>
                </a:cubicBezTo>
                <a:lnTo>
                  <a:pt x="7685" y="0"/>
                </a:lnTo>
                <a:cubicBezTo>
                  <a:pt x="7697" y="0"/>
                  <a:pt x="7709" y="3"/>
                  <a:pt x="7720" y="7"/>
                </a:cubicBezTo>
                <a:cubicBezTo>
                  <a:pt x="7732" y="12"/>
                  <a:pt x="7742" y="19"/>
                  <a:pt x="7751" y="28"/>
                </a:cubicBezTo>
                <a:cubicBezTo>
                  <a:pt x="7759" y="36"/>
                  <a:pt x="7766" y="46"/>
                  <a:pt x="7771" y="58"/>
                </a:cubicBezTo>
                <a:cubicBezTo>
                  <a:pt x="7775" y="69"/>
                  <a:pt x="7778" y="81"/>
                  <a:pt x="7778" y="93"/>
                </a:cubicBezTo>
                <a:lnTo>
                  <a:pt x="7778" y="651"/>
                </a:lnTo>
                <a:cubicBezTo>
                  <a:pt x="7778" y="664"/>
                  <a:pt x="7775" y="676"/>
                  <a:pt x="7771" y="687"/>
                </a:cubicBezTo>
                <a:cubicBezTo>
                  <a:pt x="7766" y="698"/>
                  <a:pt x="7759" y="708"/>
                  <a:pt x="7751" y="717"/>
                </a:cubicBezTo>
                <a:cubicBezTo>
                  <a:pt x="7742" y="726"/>
                  <a:pt x="7732" y="732"/>
                  <a:pt x="7720" y="737"/>
                </a:cubicBezTo>
                <a:cubicBezTo>
                  <a:pt x="7709" y="742"/>
                  <a:pt x="7697" y="744"/>
                  <a:pt x="7685" y="744"/>
                </a:cubicBezTo>
                <a:lnTo>
                  <a:pt x="93" y="744"/>
                </a:lnTo>
                <a:cubicBezTo>
                  <a:pt x="81" y="744"/>
                  <a:pt x="69" y="742"/>
                  <a:pt x="58" y="737"/>
                </a:cubicBezTo>
                <a:cubicBezTo>
                  <a:pt x="46" y="732"/>
                  <a:pt x="36" y="726"/>
                  <a:pt x="28" y="717"/>
                </a:cubicBezTo>
                <a:cubicBezTo>
                  <a:pt x="19" y="708"/>
                  <a:pt x="12" y="698"/>
                  <a:pt x="7" y="687"/>
                </a:cubicBezTo>
                <a:cubicBezTo>
                  <a:pt x="3" y="676"/>
                  <a:pt x="0" y="664"/>
                  <a:pt x="0" y="651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D3B889E-31CC-B05E-64FE-CFF3414B3EC3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8137520" y="3090440"/>
            <a:ext cx="166680" cy="23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476BEC4-969E-EA4B-310A-B1D4365CAE5A}"/>
              </a:ext>
            </a:extLst>
          </p:cNvPr>
          <p:cNvSpPr txBox="1"/>
          <p:nvPr/>
        </p:nvSpPr>
        <p:spPr>
          <a:xfrm>
            <a:off x="4908680" y="4242440"/>
            <a:ext cx="2009160" cy="146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79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치명적 고장 발생 전 선제적 대응으로 안정성 확보</a:t>
            </a:r>
            <a:endParaRPr lang="en-US" sz="79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3CF292-27B7-6901-4CD6-5004369BAD8E}"/>
              </a:ext>
            </a:extLst>
          </p:cNvPr>
          <p:cNvSpPr txBox="1"/>
          <p:nvPr/>
        </p:nvSpPr>
        <p:spPr>
          <a:xfrm>
            <a:off x="8474480" y="3118880"/>
            <a:ext cx="1618200" cy="24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유지보수와 운용의 연계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A658F0-5D9D-D1D1-5ACE-9CCD5A1A9BA9}"/>
              </a:ext>
            </a:extLst>
          </p:cNvPr>
          <p:cNvSpPr txBox="1"/>
          <p:nvPr/>
        </p:nvSpPr>
        <p:spPr>
          <a:xfrm>
            <a:off x="8073080" y="3524960"/>
            <a:ext cx="3024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CBMS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의 구체적 정비 권고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(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예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: A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펌프의 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24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시간 내 정비 필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F3BE7A-B6E9-20A2-B5BB-4982A34A3134}"/>
              </a:ext>
            </a:extLst>
          </p:cNvPr>
          <p:cNvSpPr txBox="1"/>
          <p:nvPr/>
        </p:nvSpPr>
        <p:spPr>
          <a:xfrm>
            <a:off x="8073080" y="3717200"/>
            <a:ext cx="28760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요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)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를 </a:t>
            </a:r>
            <a:r>
              <a:rPr lang="en-US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ECS</a:t>
            </a:r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가 운용 계획에 반영하여 임무에 영향이 적은 시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CD82DFD-BAD5-9C46-E06A-21B5FC2814EF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8137520" y="4251800"/>
            <a:ext cx="74880" cy="10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33A4EA-05CE-9FF7-F84A-A2B6366B580B}"/>
              </a:ext>
            </a:extLst>
          </p:cNvPr>
          <p:cNvSpPr txBox="1"/>
          <p:nvPr/>
        </p:nvSpPr>
        <p:spPr>
          <a:xfrm>
            <a:off x="8073080" y="3909440"/>
            <a:ext cx="9432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920" b="0" u="none" strike="noStrike">
                <a:solidFill>
                  <a:srgbClr val="D1D5DB"/>
                </a:solidFill>
                <a:effectLst/>
                <a:uFillTx/>
                <a:latin typeface="NotoSansKR"/>
                <a:ea typeface="NotoSansKR"/>
              </a:rPr>
              <a:t>점에 정비 일정 수립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D9B327-D9C4-CFEC-5932-FE8F9AB39BBD}"/>
              </a:ext>
            </a:extLst>
          </p:cNvPr>
          <p:cNvSpPr txBox="1"/>
          <p:nvPr/>
        </p:nvSpPr>
        <p:spPr>
          <a:xfrm>
            <a:off x="8273960" y="4242440"/>
            <a:ext cx="1916640" cy="146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790" b="0" u="none" strike="noStrike">
                <a:solidFill>
                  <a:srgbClr val="FFFFFF"/>
                </a:solidFill>
                <a:effectLst/>
                <a:uFillTx/>
                <a:latin typeface="NotoSansKR"/>
                <a:ea typeface="NotoSansKR"/>
              </a:rPr>
              <a:t>계획된 예방 정비를 통한 가동 중단 시간 최소화</a:t>
            </a:r>
            <a:endParaRPr lang="en-US" sz="79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078E13FB-EBE1-B422-E21B-07E924820A57}"/>
              </a:ext>
            </a:extLst>
          </p:cNvPr>
          <p:cNvSpPr/>
          <p:nvPr/>
        </p:nvSpPr>
        <p:spPr>
          <a:xfrm>
            <a:off x="5095520" y="1610840"/>
            <a:ext cx="668880" cy="17280"/>
          </a:xfrm>
          <a:custGeom>
            <a:avLst/>
            <a:gdLst/>
            <a:ahLst/>
            <a:cxnLst/>
            <a:rect l="0" t="0" r="r" b="b"/>
            <a:pathLst>
              <a:path w="1858" h="48">
                <a:moveTo>
                  <a:pt x="0" y="0"/>
                </a:moveTo>
                <a:lnTo>
                  <a:pt x="1858" y="0"/>
                </a:lnTo>
                <a:lnTo>
                  <a:pt x="1858" y="48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rgbClr val="FF8C4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B243139B-C655-1A46-72CA-7039448C6B84}"/>
              </a:ext>
            </a:extLst>
          </p:cNvPr>
          <p:cNvSpPr/>
          <p:nvPr/>
        </p:nvSpPr>
        <p:spPr>
          <a:xfrm>
            <a:off x="5764040" y="1577720"/>
            <a:ext cx="83880" cy="83880"/>
          </a:xfrm>
          <a:custGeom>
            <a:avLst/>
            <a:gdLst/>
            <a:ahLst/>
            <a:cxnLst/>
            <a:rect l="0" t="0" r="r" b="b"/>
            <a:pathLst>
              <a:path w="233" h="233">
                <a:moveTo>
                  <a:pt x="0" y="0"/>
                </a:moveTo>
                <a:lnTo>
                  <a:pt x="0" y="233"/>
                </a:lnTo>
                <a:lnTo>
                  <a:pt x="233" y="116"/>
                </a:lnTo>
                <a:lnTo>
                  <a:pt x="0" y="0"/>
                </a:lnTo>
                <a:close/>
              </a:path>
            </a:pathLst>
          </a:custGeom>
          <a:solidFill>
            <a:srgbClr val="FF8C4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5B9A9F0E-B2C0-5763-8224-E1C052290665}"/>
              </a:ext>
            </a:extLst>
          </p:cNvPr>
          <p:cNvSpPr/>
          <p:nvPr/>
        </p:nvSpPr>
        <p:spPr>
          <a:xfrm>
            <a:off x="6415640" y="1610840"/>
            <a:ext cx="668880" cy="17280"/>
          </a:xfrm>
          <a:custGeom>
            <a:avLst/>
            <a:gdLst/>
            <a:ahLst/>
            <a:cxnLst/>
            <a:rect l="0" t="0" r="r" b="b"/>
            <a:pathLst>
              <a:path w="1858" h="48">
                <a:moveTo>
                  <a:pt x="0" y="0"/>
                </a:moveTo>
                <a:lnTo>
                  <a:pt x="1858" y="0"/>
                </a:lnTo>
                <a:lnTo>
                  <a:pt x="1858" y="48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rgbClr val="FF8C4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6B0E1D8E-ACA3-6221-70CE-78C7B918680F}"/>
              </a:ext>
            </a:extLst>
          </p:cNvPr>
          <p:cNvSpPr/>
          <p:nvPr/>
        </p:nvSpPr>
        <p:spPr>
          <a:xfrm>
            <a:off x="7084160" y="1577720"/>
            <a:ext cx="83880" cy="83880"/>
          </a:xfrm>
          <a:custGeom>
            <a:avLst/>
            <a:gdLst/>
            <a:ahLst/>
            <a:cxnLst/>
            <a:rect l="0" t="0" r="r" b="b"/>
            <a:pathLst>
              <a:path w="233" h="233">
                <a:moveTo>
                  <a:pt x="0" y="0"/>
                </a:moveTo>
                <a:lnTo>
                  <a:pt x="0" y="233"/>
                </a:lnTo>
                <a:lnTo>
                  <a:pt x="233" y="116"/>
                </a:lnTo>
                <a:lnTo>
                  <a:pt x="0" y="0"/>
                </a:lnTo>
                <a:close/>
              </a:path>
            </a:pathLst>
          </a:custGeom>
          <a:solidFill>
            <a:srgbClr val="FF8C4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0A66F1-A975-7AAF-46C7-E6C0E119B6DC}"/>
              </a:ext>
            </a:extLst>
          </p:cNvPr>
          <p:cNvSpPr txBox="1"/>
          <p:nvPr/>
        </p:nvSpPr>
        <p:spPr>
          <a:xfrm>
            <a:off x="220131" y="309033"/>
            <a:ext cx="53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NotoSansKR"/>
                <a:ea typeface="NotoSansKR"/>
              </a:rPr>
              <a:t>CBMS</a:t>
            </a:r>
            <a:r>
              <a:rPr lang="zh-CN" altLang="ko-KR" dirty="0">
                <a:solidFill>
                  <a:srgbClr val="FFFFFF"/>
                </a:solidFill>
                <a:latin typeface="NotoSansKR"/>
                <a:ea typeface="NotoSansKR"/>
              </a:rPr>
              <a:t>와 </a:t>
            </a:r>
            <a:r>
              <a:rPr lang="en-US" altLang="ko-KR" dirty="0">
                <a:solidFill>
                  <a:srgbClr val="FFFFFF"/>
                </a:solidFill>
                <a:latin typeface="NotoSansKR"/>
                <a:ea typeface="NotoSansKR"/>
              </a:rPr>
              <a:t>ECS </a:t>
            </a:r>
            <a:r>
              <a:rPr lang="zh-CN" altLang="ko-KR" dirty="0">
                <a:solidFill>
                  <a:srgbClr val="FFFFFF"/>
                </a:solidFill>
                <a:latin typeface="NotoSansKR"/>
                <a:ea typeface="NotoSansKR"/>
              </a:rPr>
              <a:t>연계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FFE1F96-9C01-FF26-34DD-272AEF9269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2840" y="4756520"/>
            <a:ext cx="5334000" cy="191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5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630309-AE4B-36A9-BED0-75EE89F755A8}"/>
              </a:ext>
            </a:extLst>
          </p:cNvPr>
          <p:cNvSpPr txBox="1"/>
          <p:nvPr/>
        </p:nvSpPr>
        <p:spPr>
          <a:xfrm>
            <a:off x="214630" y="902077"/>
            <a:ext cx="1189101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1. 통합기관제어(ECS) &amp; 전투관리(CMS) 분석 플랫폼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한양대학교 + </a:t>
            </a:r>
            <a:r>
              <a:rPr lang="ko-KR" altLang="en-US" sz="1200" dirty="0" err="1">
                <a:solidFill>
                  <a:schemeClr val="bg1"/>
                </a:solidFill>
              </a:rPr>
              <a:t>한화오션</a:t>
            </a:r>
            <a:r>
              <a:rPr lang="ko-KR" altLang="en-US" sz="1200" dirty="0">
                <a:solidFill>
                  <a:schemeClr val="bg1"/>
                </a:solidFill>
              </a:rPr>
              <a:t> + 해군 공동 연구팀이 2025년 6월 발표한 논문에서는, 함수에 내장된 ECS(기관제어체계)와 CMS(전투관리체계)의 데이터를 통합 </a:t>
            </a:r>
            <a:r>
              <a:rPr lang="ko-KR" altLang="en-US" sz="1200" dirty="0" err="1">
                <a:solidFill>
                  <a:schemeClr val="bg1"/>
                </a:solidFill>
              </a:rPr>
              <a:t>수집·분석하는</a:t>
            </a:r>
            <a:r>
              <a:rPr lang="ko-KR" altLang="en-US" sz="1200" dirty="0">
                <a:solidFill>
                  <a:schemeClr val="bg1"/>
                </a:solidFill>
              </a:rPr>
              <a:t> 플랫폼을 제안했습니다.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클라우드 기반 분산 아키텍처로 현장 어디서든 실시간 데이터 접근 가능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ECS 기반: 항해 상태, 추진 상태, 전력 사용량 분석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CMS 기반: 탐지 성능 예측, </a:t>
            </a:r>
            <a:r>
              <a:rPr lang="ko-KR" altLang="en-US" sz="1200" dirty="0" err="1">
                <a:solidFill>
                  <a:schemeClr val="bg1"/>
                </a:solidFill>
              </a:rPr>
              <a:t>A</a:t>
            </a:r>
            <a:r>
              <a:rPr lang="ko-KR" altLang="en-US" sz="1200" dirty="0">
                <a:solidFill>
                  <a:schemeClr val="bg1"/>
                </a:solidFill>
              </a:rPr>
              <a:t>* 기반 항로 추천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실제 해군 함정에 시범 적용하여 의사결정 효율 향상 효과 확인 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2. 지능형 통합 통제 관리 플랫폼 (특허 기술)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KR 특허 KR20230158213A는 디지털 트윈 기반의 지능형 통합 통제 관리 플랫폼을 제시하고 있습니다.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구성: IPS(</a:t>
            </a:r>
            <a:r>
              <a:rPr lang="ko-KR" altLang="en-US" sz="1200" dirty="0" err="1">
                <a:solidFill>
                  <a:schemeClr val="bg1"/>
                </a:solidFill>
              </a:rPr>
              <a:t>Integrated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Product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Support</a:t>
            </a:r>
            <a:r>
              <a:rPr lang="ko-KR" altLang="en-US" sz="1200" dirty="0">
                <a:solidFill>
                  <a:schemeClr val="bg1"/>
                </a:solidFill>
              </a:rPr>
              <a:t>) 데이터 관리, </a:t>
            </a:r>
            <a:r>
              <a:rPr lang="ko-KR" altLang="en-US" sz="1200" dirty="0" err="1">
                <a:solidFill>
                  <a:schemeClr val="bg1"/>
                </a:solidFill>
              </a:rPr>
              <a:t>정비·보급·비용·교육</a:t>
            </a:r>
            <a:r>
              <a:rPr lang="ko-KR" altLang="en-US" sz="1200" dirty="0">
                <a:solidFill>
                  <a:schemeClr val="bg1"/>
                </a:solidFill>
              </a:rPr>
              <a:t> 모듈, CBM(상태 기반 정비), 형상 관리, 원격정비 지원, 가상훈련 등 포함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디지털 트윈 + AI/ML 기반 </a:t>
            </a:r>
            <a:r>
              <a:rPr lang="ko-KR" altLang="en-US" sz="1200" dirty="0" err="1">
                <a:solidFill>
                  <a:schemeClr val="bg1"/>
                </a:solidFill>
              </a:rPr>
              <a:t>고장예지와</a:t>
            </a:r>
            <a:r>
              <a:rPr lang="ko-KR" altLang="en-US" sz="1200" dirty="0">
                <a:solidFill>
                  <a:schemeClr val="bg1"/>
                </a:solidFill>
              </a:rPr>
              <a:t> 잔존수명 예측, 원격정비, 증강현실(AR) 협업, 가상훈련(VR) 기능 강조 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3. 함정 디지털 트윈, </a:t>
            </a:r>
            <a:r>
              <a:rPr lang="ko-KR" altLang="en-US" sz="1200" dirty="0" err="1">
                <a:solidFill>
                  <a:schemeClr val="bg1"/>
                </a:solidFill>
              </a:rPr>
              <a:t>MR·Vision</a:t>
            </a:r>
            <a:r>
              <a:rPr lang="ko-KR" altLang="en-US" sz="1200" dirty="0">
                <a:solidFill>
                  <a:schemeClr val="bg1"/>
                </a:solidFill>
              </a:rPr>
              <a:t> AI 통합 관제 기술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‘MADEX 2025’ 세미나 발표 내용을 보면, 국내 </a:t>
            </a:r>
            <a:r>
              <a:rPr lang="ko-KR" altLang="en-US" sz="1200" dirty="0" err="1">
                <a:solidFill>
                  <a:schemeClr val="bg1"/>
                </a:solidFill>
              </a:rPr>
              <a:t>조선·방산업체들이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HD한국조선해양은</a:t>
            </a:r>
            <a:r>
              <a:rPr lang="ko-KR" altLang="en-US" sz="1200" dirty="0">
                <a:solidFill>
                  <a:schemeClr val="bg1"/>
                </a:solidFill>
              </a:rPr>
              <a:t> 디지털 트윈 + </a:t>
            </a:r>
            <a:r>
              <a:rPr lang="ko-KR" altLang="en-US" sz="1200" dirty="0" err="1">
                <a:solidFill>
                  <a:schemeClr val="bg1"/>
                </a:solidFill>
              </a:rPr>
              <a:t>Vision</a:t>
            </a:r>
            <a:r>
              <a:rPr lang="ko-KR" altLang="en-US" sz="1200" dirty="0">
                <a:solidFill>
                  <a:schemeClr val="bg1"/>
                </a:solidFill>
              </a:rPr>
              <a:t> AI 기반 함정 통합관제 솔루션 개발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한화오션은</a:t>
            </a:r>
            <a:r>
              <a:rPr lang="ko-KR" altLang="en-US" sz="1200" dirty="0">
                <a:solidFill>
                  <a:schemeClr val="bg1"/>
                </a:solidFill>
              </a:rPr>
              <a:t> CBM 활용 유지보수관리체계 구축 방안 연구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이처럼 디지털 트윈 + AI 기반 상태 기반 정비(CBM) 중심의 통합 관리 기술을 연구 중입니다 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4. </a:t>
            </a:r>
            <a:r>
              <a:rPr lang="ko-KR" altLang="en-US" sz="1200" dirty="0" err="1">
                <a:solidFill>
                  <a:schemeClr val="bg1"/>
                </a:solidFill>
              </a:rPr>
              <a:t>IoT</a:t>
            </a:r>
            <a:r>
              <a:rPr lang="ko-KR" altLang="en-US" sz="1200" dirty="0">
                <a:solidFill>
                  <a:schemeClr val="bg1"/>
                </a:solidFill>
              </a:rPr>
              <a:t> 기반 정비 통합관제 플랫폼 (두각)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DBpia</a:t>
            </a:r>
            <a:r>
              <a:rPr lang="ko-KR" altLang="en-US" sz="1200" dirty="0">
                <a:solidFill>
                  <a:schemeClr val="bg1"/>
                </a:solidFill>
              </a:rPr>
              <a:t> 등에 등재된 연구 자료에서는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함정 장비 상태의 실시간 모니터링(CBM)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센서 기반 데이터 수집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지능형 정비계획 수립 가능 구조를 제안한 사례</a:t>
            </a:r>
          </a:p>
        </p:txBody>
      </p:sp>
    </p:spTree>
    <p:extLst>
      <p:ext uri="{BB962C8B-B14F-4D97-AF65-F5344CB8AC3E}">
        <p14:creationId xmlns:p14="http://schemas.microsoft.com/office/powerpoint/2010/main" val="116269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AD16B4-9A7E-1B47-2D29-DD8116227E33}"/>
              </a:ext>
            </a:extLst>
          </p:cNvPr>
          <p:cNvSpPr txBox="1"/>
          <p:nvPr/>
        </p:nvSpPr>
        <p:spPr>
          <a:xfrm>
            <a:off x="5643467" y="1692835"/>
            <a:ext cx="6150599" cy="4247317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상선</a:t>
            </a:r>
            <a:r>
              <a:rPr lang="en-US" altLang="ko-KR" sz="1200" dirty="0">
                <a:solidFill>
                  <a:schemeClr val="bg1"/>
                </a:solidFill>
              </a:rPr>
              <a:t>(Merchant ship)</a:t>
            </a:r>
            <a:r>
              <a:rPr lang="ko-KR" altLang="en-US" sz="1200" dirty="0">
                <a:solidFill>
                  <a:schemeClr val="bg1"/>
                </a:solidFill>
              </a:rPr>
              <a:t>은 화물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여객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유류 등을 운송하는 상업적 목적의 선박으로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군사용이 아닌 민간 용도로 사용되며 대표적으로 컨테이너선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벌크선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유조선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여객선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자동차운반선이 존재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</a:rPr>
              <a:t>노후화 및 유지보수 문제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평균 </a:t>
            </a:r>
            <a:r>
              <a:rPr lang="ko-KR" altLang="en-US" sz="1200" dirty="0" err="1">
                <a:solidFill>
                  <a:schemeClr val="bg1"/>
                </a:solidFill>
              </a:rPr>
              <a:t>선령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선박 나이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r>
              <a:rPr lang="ko-KR" altLang="en-US" sz="1200" dirty="0">
                <a:solidFill>
                  <a:schemeClr val="bg1"/>
                </a:solidFill>
              </a:rPr>
              <a:t>이 </a:t>
            </a:r>
            <a:r>
              <a:rPr lang="en-US" altLang="ko-KR" sz="1200" dirty="0">
                <a:solidFill>
                  <a:schemeClr val="bg1"/>
                </a:solidFill>
              </a:rPr>
              <a:t>15~20</a:t>
            </a:r>
            <a:r>
              <a:rPr lang="ko-KR" altLang="en-US" sz="1200" dirty="0">
                <a:solidFill>
                  <a:schemeClr val="bg1"/>
                </a:solidFill>
              </a:rPr>
              <a:t>년 이상인 선박 다수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기계 고장 및 계기 오류 등 기술적 장애 증가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정기점검 및 부품 교체 시 비용 증가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</a:rPr>
              <a:t>디지털화 부족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디지털 트윈</a:t>
            </a:r>
            <a:r>
              <a:rPr lang="en-US" altLang="ko-KR" sz="1200" dirty="0">
                <a:solidFill>
                  <a:schemeClr val="bg1"/>
                </a:solidFill>
              </a:rPr>
              <a:t>, CBM(</a:t>
            </a:r>
            <a:r>
              <a:rPr lang="ko-KR" altLang="en-US" sz="1200" dirty="0">
                <a:solidFill>
                  <a:schemeClr val="bg1"/>
                </a:solidFill>
              </a:rPr>
              <a:t>상태기반 유지보수</a:t>
            </a:r>
            <a:r>
              <a:rPr lang="en-US" altLang="ko-KR" sz="1200" dirty="0">
                <a:solidFill>
                  <a:schemeClr val="bg1"/>
                </a:solidFill>
              </a:rPr>
              <a:t>), AI </a:t>
            </a:r>
            <a:r>
              <a:rPr lang="ko-KR" altLang="en-US" sz="1200" dirty="0">
                <a:solidFill>
                  <a:schemeClr val="bg1"/>
                </a:solidFill>
              </a:rPr>
              <a:t>예측 기술 </a:t>
            </a:r>
            <a:r>
              <a:rPr lang="ko-KR" altLang="en-US" sz="1200" dirty="0" err="1">
                <a:solidFill>
                  <a:schemeClr val="bg1"/>
                </a:solidFill>
              </a:rPr>
              <a:t>도입률</a:t>
            </a:r>
            <a:r>
              <a:rPr lang="ko-KR" altLang="en-US" sz="1200" dirty="0">
                <a:solidFill>
                  <a:schemeClr val="bg1"/>
                </a:solidFill>
              </a:rPr>
              <a:t> 낮음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아직 많은 선박이 수작업 중심 운용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실시간 센서 데이터 통신 미흡 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특히 해양에서의 통신 인프라 문제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</a:rPr>
              <a:t>탄소 배출 및 환경 규제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국제 환경규제 </a:t>
            </a:r>
            <a:r>
              <a:rPr lang="en-US" altLang="ko-KR" sz="1200" dirty="0">
                <a:solidFill>
                  <a:schemeClr val="bg1"/>
                </a:solidFill>
              </a:rPr>
              <a:t>(IMO 2020, EEXI, CII </a:t>
            </a:r>
            <a:r>
              <a:rPr lang="ko-KR" altLang="en-US" sz="1200" dirty="0">
                <a:solidFill>
                  <a:schemeClr val="bg1"/>
                </a:solidFill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r>
              <a:rPr lang="ko-KR" altLang="en-US" sz="1200" dirty="0">
                <a:solidFill>
                  <a:schemeClr val="bg1"/>
                </a:solidFill>
              </a:rPr>
              <a:t>에 따른 감축 압박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황산화물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en-US" altLang="ko-KR" sz="1200" dirty="0" err="1">
                <a:solidFill>
                  <a:schemeClr val="bg1"/>
                </a:solidFill>
              </a:rPr>
              <a:t>SOx</a:t>
            </a:r>
            <a:r>
              <a:rPr lang="en-US" altLang="ko-KR" sz="1200" dirty="0">
                <a:solidFill>
                  <a:schemeClr val="bg1"/>
                </a:solidFill>
              </a:rPr>
              <a:t>), </a:t>
            </a:r>
            <a:r>
              <a:rPr lang="ko-KR" altLang="en-US" sz="1200" dirty="0">
                <a:solidFill>
                  <a:schemeClr val="bg1"/>
                </a:solidFill>
              </a:rPr>
              <a:t>질소산화물</a:t>
            </a:r>
            <a:r>
              <a:rPr lang="en-US" altLang="ko-KR" sz="1200" dirty="0">
                <a:solidFill>
                  <a:schemeClr val="bg1"/>
                </a:solidFill>
              </a:rPr>
              <a:t>(NOx), CO₂ </a:t>
            </a:r>
            <a:r>
              <a:rPr lang="ko-KR" altLang="en-US" sz="1200" dirty="0">
                <a:solidFill>
                  <a:schemeClr val="bg1"/>
                </a:solidFill>
              </a:rPr>
              <a:t>등 배출량 규제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연료 대체 필요성 </a:t>
            </a:r>
            <a:r>
              <a:rPr lang="en-US" altLang="ko-KR" sz="1200" dirty="0">
                <a:solidFill>
                  <a:schemeClr val="bg1"/>
                </a:solidFill>
              </a:rPr>
              <a:t>(LNG, </a:t>
            </a:r>
            <a:r>
              <a:rPr lang="ko-KR" altLang="en-US" sz="1200" dirty="0">
                <a:solidFill>
                  <a:schemeClr val="bg1"/>
                </a:solidFill>
              </a:rPr>
              <a:t>메탄올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암모니아 등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</a:rPr>
              <a:t>사이버 보안 위협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ECDIS, AIS, </a:t>
            </a:r>
            <a:r>
              <a:rPr lang="ko-KR" altLang="en-US" sz="1200" dirty="0">
                <a:solidFill>
                  <a:schemeClr val="bg1"/>
                </a:solidFill>
              </a:rPr>
              <a:t>위성통신 등 네트워크 기반 운항 장비 사용 증가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해킹</a:t>
            </a:r>
            <a:r>
              <a:rPr lang="en-US" altLang="ko-KR" sz="1200" dirty="0">
                <a:solidFill>
                  <a:schemeClr val="bg1"/>
                </a:solidFill>
              </a:rPr>
              <a:t>, GPS </a:t>
            </a:r>
            <a:r>
              <a:rPr lang="ko-KR" altLang="en-US" sz="1200" dirty="0" err="1">
                <a:solidFill>
                  <a:schemeClr val="bg1"/>
                </a:solidFill>
              </a:rPr>
              <a:t>스푸핑</a:t>
            </a:r>
            <a:r>
              <a:rPr lang="en-US" altLang="ko-KR" sz="1200" dirty="0">
                <a:solidFill>
                  <a:schemeClr val="bg1"/>
                </a:solidFill>
              </a:rPr>
              <a:t>, AIS </a:t>
            </a:r>
            <a:r>
              <a:rPr lang="ko-KR" altLang="en-US" sz="1200" dirty="0">
                <a:solidFill>
                  <a:schemeClr val="bg1"/>
                </a:solidFill>
              </a:rPr>
              <a:t>조작 등의 사이버 공격 위협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선박의 </a:t>
            </a:r>
            <a:r>
              <a:rPr lang="en-US" altLang="ko-KR" sz="1200" dirty="0">
                <a:solidFill>
                  <a:schemeClr val="bg1"/>
                </a:solidFill>
              </a:rPr>
              <a:t>IT </a:t>
            </a:r>
            <a:r>
              <a:rPr lang="ko-KR" altLang="en-US" sz="1200" dirty="0">
                <a:solidFill>
                  <a:schemeClr val="bg1"/>
                </a:solidFill>
              </a:rPr>
              <a:t>시스템에 대한 보안 투자 미흡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E98C47B-521E-945F-9B17-8789F5CD62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01776" y="2156997"/>
            <a:ext cx="5099206" cy="28525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1D92DB-CCD4-15C9-AACF-407DB8C5436A}"/>
              </a:ext>
            </a:extLst>
          </p:cNvPr>
          <p:cNvSpPr txBox="1"/>
          <p:nvPr/>
        </p:nvSpPr>
        <p:spPr>
          <a:xfrm>
            <a:off x="291813" y="309033"/>
            <a:ext cx="24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상선</a:t>
            </a:r>
          </a:p>
        </p:txBody>
      </p:sp>
    </p:spTree>
    <p:extLst>
      <p:ext uri="{BB962C8B-B14F-4D97-AF65-F5344CB8AC3E}">
        <p14:creationId xmlns:p14="http://schemas.microsoft.com/office/powerpoint/2010/main" val="216556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3861AB-50F4-AD55-4DD2-EFDA1D627C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91813" y="2108200"/>
            <a:ext cx="5221238" cy="286933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FFB034-BC97-C581-5467-2CAD6CDE2766}"/>
              </a:ext>
            </a:extLst>
          </p:cNvPr>
          <p:cNvSpPr txBox="1"/>
          <p:nvPr/>
        </p:nvSpPr>
        <p:spPr>
          <a:xfrm>
            <a:off x="291813" y="309033"/>
            <a:ext cx="24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함정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1EFBC-A81A-DDE6-6053-3917882C358B}"/>
              </a:ext>
            </a:extLst>
          </p:cNvPr>
          <p:cNvSpPr txBox="1"/>
          <p:nvPr/>
        </p:nvSpPr>
        <p:spPr>
          <a:xfrm>
            <a:off x="5643467" y="1692835"/>
            <a:ext cx="6150599" cy="4431983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함정</a:t>
            </a:r>
            <a:r>
              <a:rPr lang="en-US" altLang="ko-KR" sz="1200" dirty="0">
                <a:solidFill>
                  <a:schemeClr val="bg1"/>
                </a:solidFill>
              </a:rPr>
              <a:t>(Warship)</a:t>
            </a:r>
            <a:r>
              <a:rPr lang="ko-KR" altLang="en-US" sz="1200" dirty="0">
                <a:solidFill>
                  <a:schemeClr val="bg1"/>
                </a:solidFill>
              </a:rPr>
              <a:t>은 군사적 목적으로 운용되는 선박으로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자국 해역 방어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해양 통제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수송 보호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상륙 지원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정찰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정보 수집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대공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 err="1">
                <a:solidFill>
                  <a:schemeClr val="bg1"/>
                </a:solidFill>
              </a:rPr>
              <a:t>대잠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대수상 전투 등 다양한 임무를 수행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함정의 주요 기능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방어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자국 영해 방어 및 적 함정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항공기에 대한 방어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공격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장거리 미사일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어뢰 등으로 표적 타격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정찰 및 감시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레이더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소나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전자전 장비 등으로 해양 정보 수집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지휘통제</a:t>
            </a:r>
            <a:r>
              <a:rPr lang="en-US" altLang="ko-KR" sz="1200" dirty="0">
                <a:solidFill>
                  <a:schemeClr val="bg1"/>
                </a:solidFill>
              </a:rPr>
              <a:t>: C4ISR </a:t>
            </a:r>
            <a:r>
              <a:rPr lang="ko-KR" altLang="en-US" sz="1200" dirty="0">
                <a:solidFill>
                  <a:schemeClr val="bg1"/>
                </a:solidFill>
              </a:rPr>
              <a:t>시스템을 통해 네트워크 </a:t>
            </a:r>
            <a:r>
              <a:rPr lang="ko-KR" altLang="en-US" sz="1200" dirty="0" err="1">
                <a:solidFill>
                  <a:schemeClr val="bg1"/>
                </a:solidFill>
              </a:rPr>
              <a:t>중심전</a:t>
            </a:r>
            <a:r>
              <a:rPr lang="en-US" altLang="ko-KR" sz="1200" dirty="0">
                <a:solidFill>
                  <a:schemeClr val="bg1"/>
                </a:solidFill>
              </a:rPr>
              <a:t>(Network-Centric Warfare) </a:t>
            </a:r>
            <a:r>
              <a:rPr lang="ko-KR" altLang="en-US" sz="1200" dirty="0">
                <a:solidFill>
                  <a:schemeClr val="bg1"/>
                </a:solidFill>
              </a:rPr>
              <a:t>수행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다목적 작전 수행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재난 구조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상륙 작전 지원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해상 교통 보호 등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</a:rPr>
              <a:t>노후화 및 유지보수 비용 증가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일부 함정은 취역 후 </a:t>
            </a:r>
            <a:r>
              <a:rPr lang="en-US" altLang="ko-KR" sz="1200" dirty="0">
                <a:solidFill>
                  <a:schemeClr val="bg1"/>
                </a:solidFill>
              </a:rPr>
              <a:t>30</a:t>
            </a:r>
            <a:r>
              <a:rPr lang="ko-KR" altLang="en-US" sz="1200" dirty="0">
                <a:solidFill>
                  <a:schemeClr val="bg1"/>
                </a:solidFill>
              </a:rPr>
              <a:t>년 이상 운용되고 있으며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부품 수급 어려움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정비 및 성능 저하로 작전 능력 감소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CBM(Condition-Based Maintenance) </a:t>
            </a:r>
            <a:r>
              <a:rPr lang="ko-KR" altLang="en-US" sz="1200" dirty="0">
                <a:solidFill>
                  <a:schemeClr val="bg1"/>
                </a:solidFill>
              </a:rPr>
              <a:t>미흡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</a:rPr>
              <a:t>디지털화 수준의 한계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실시간 상태 모니터링 부족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디지털 트윈 및 </a:t>
            </a:r>
            <a:r>
              <a:rPr lang="en-US" altLang="ko-KR" sz="1200" dirty="0">
                <a:solidFill>
                  <a:schemeClr val="bg1"/>
                </a:solidFill>
              </a:rPr>
              <a:t>AI </a:t>
            </a:r>
            <a:r>
              <a:rPr lang="ko-KR" altLang="en-US" sz="1200" dirty="0">
                <a:solidFill>
                  <a:schemeClr val="bg1"/>
                </a:solidFill>
              </a:rPr>
              <a:t>기반 예지정비 </a:t>
            </a:r>
            <a:r>
              <a:rPr lang="ko-KR" altLang="en-US" sz="1200" dirty="0" err="1">
                <a:solidFill>
                  <a:schemeClr val="bg1"/>
                </a:solidFill>
              </a:rPr>
              <a:t>미도입</a:t>
            </a:r>
            <a:r>
              <a:rPr lang="ko-KR" altLang="en-US" sz="1200" dirty="0">
                <a:solidFill>
                  <a:schemeClr val="bg1"/>
                </a:solidFill>
              </a:rPr>
              <a:t> 또는 제한적 도입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센서 데이터 활용 및 통합 부족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</a:rPr>
              <a:t>통신</a:t>
            </a:r>
            <a:r>
              <a:rPr lang="en-US" altLang="ko-KR" sz="1200" b="1" dirty="0">
                <a:solidFill>
                  <a:schemeClr val="bg1"/>
                </a:solidFill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</a:rPr>
              <a:t>보안의 취약성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적 전자전 대응에 대한 내성 부족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위성통신과의 연동 미흡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주파수 자원 부족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사이버 보안 위협 증가 </a:t>
            </a:r>
            <a:r>
              <a:rPr lang="en-US" altLang="ko-KR" sz="1200" dirty="0">
                <a:solidFill>
                  <a:schemeClr val="bg1"/>
                </a:solidFill>
              </a:rPr>
              <a:t>(e.g. </a:t>
            </a:r>
            <a:r>
              <a:rPr lang="ko-KR" altLang="en-US" sz="1200" dirty="0">
                <a:solidFill>
                  <a:schemeClr val="bg1"/>
                </a:solidFill>
              </a:rPr>
              <a:t>해킹</a:t>
            </a:r>
            <a:r>
              <a:rPr lang="en-US" altLang="ko-KR" sz="1200" dirty="0">
                <a:solidFill>
                  <a:schemeClr val="bg1"/>
                </a:solidFill>
              </a:rPr>
              <a:t>, GPS </a:t>
            </a:r>
            <a:r>
              <a:rPr lang="ko-KR" altLang="en-US" sz="1200" dirty="0" err="1">
                <a:solidFill>
                  <a:schemeClr val="bg1"/>
                </a:solidFill>
              </a:rPr>
              <a:t>재밍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1959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E7F6C-6CBD-A589-92E9-DA42BBC7122E}"/>
              </a:ext>
            </a:extLst>
          </p:cNvPr>
          <p:cNvSpPr txBox="1"/>
          <p:nvPr/>
        </p:nvSpPr>
        <p:spPr>
          <a:xfrm>
            <a:off x="220131" y="309033"/>
            <a:ext cx="53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상태기반유지보수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DAD460-F1CB-CA16-8547-CF0E7BD69D9B}"/>
              </a:ext>
            </a:extLst>
          </p:cNvPr>
          <p:cNvSpPr txBox="1"/>
          <p:nvPr/>
        </p:nvSpPr>
        <p:spPr>
          <a:xfrm>
            <a:off x="5643467" y="1904809"/>
            <a:ext cx="6150599" cy="3508653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상태기반정비</a:t>
            </a:r>
            <a:r>
              <a:rPr lang="en-US" altLang="ko-KR" sz="1200" dirty="0">
                <a:solidFill>
                  <a:schemeClr val="bg1"/>
                </a:solidFill>
              </a:rPr>
              <a:t>(Condition-Based Maintenance, CBM)</a:t>
            </a:r>
            <a:r>
              <a:rPr lang="ko-KR" altLang="en-US" sz="1200" dirty="0">
                <a:solidFill>
                  <a:schemeClr val="bg1"/>
                </a:solidFill>
              </a:rPr>
              <a:t>는 장비의 실제 상태에 기반하여 정비를 수행하는 체계로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고정된 주기가 아닌 장비의 상태 변화와 성능 저하를 모니터링하여 필요한 시점에 정비를 수행하는 방식으로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이는 기존의 시간기반정비</a:t>
            </a:r>
            <a:r>
              <a:rPr lang="en-US" altLang="ko-KR" sz="1200" dirty="0">
                <a:solidFill>
                  <a:schemeClr val="bg1"/>
                </a:solidFill>
              </a:rPr>
              <a:t>(Time-Based Maintenance)</a:t>
            </a:r>
            <a:r>
              <a:rPr lang="ko-KR" altLang="en-US" sz="1200" dirty="0">
                <a:solidFill>
                  <a:schemeClr val="bg1"/>
                </a:solidFill>
              </a:rPr>
              <a:t>와 사후정비</a:t>
            </a:r>
            <a:r>
              <a:rPr lang="en-US" altLang="ko-KR" sz="1200" dirty="0">
                <a:solidFill>
                  <a:schemeClr val="bg1"/>
                </a:solidFill>
              </a:rPr>
              <a:t>(Corrective Maintenance)</a:t>
            </a:r>
            <a:r>
              <a:rPr lang="ko-KR" altLang="en-US" sz="1200" dirty="0">
                <a:solidFill>
                  <a:schemeClr val="bg1"/>
                </a:solidFill>
              </a:rPr>
              <a:t>의 한계를 극복하기 위해 개발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실시간 모니터링 가능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센서를 통한 실시간으로 지속적인 데이터 수집 및 장비 상태 관찰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데이터 기반 분석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AI </a:t>
            </a:r>
            <a:r>
              <a:rPr lang="ko-KR" altLang="en-US" sz="1200" dirty="0">
                <a:solidFill>
                  <a:schemeClr val="bg1"/>
                </a:solidFill>
              </a:rPr>
              <a:t>및 </a:t>
            </a:r>
            <a:r>
              <a:rPr lang="ko-KR" altLang="en-US" sz="12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200" dirty="0">
                <a:solidFill>
                  <a:schemeClr val="bg1"/>
                </a:solidFill>
              </a:rPr>
              <a:t> 활용한 데이터 패턴 분석 및 이상 감지 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예측적 유지보수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고장 발생 전 미리 예측하여 선제적 조치 가능 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최적화된 의사결정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데이터에 기반한 정확한 유지 보수 시점 및 방법 결정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상태기반정비를 함으로써 불필요한 유지보수 작업을 최화로 비용 절감 및 실제 설비 상태에 기반한 운영 효율성 극대화 그리고 선박의 디지털화와 자율운항선의 핵심 기술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AA053E-3D0D-6E58-CFAE-123BCE3E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1" y="2163273"/>
            <a:ext cx="5125458" cy="28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57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216A54-A43A-0FE5-AE7C-732AF3F7D9BE}"/>
              </a:ext>
            </a:extLst>
          </p:cNvPr>
          <p:cNvSpPr txBox="1"/>
          <p:nvPr/>
        </p:nvSpPr>
        <p:spPr>
          <a:xfrm>
            <a:off x="220131" y="309033"/>
            <a:ext cx="53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상태기반유지보수</a:t>
            </a:r>
          </a:p>
        </p:txBody>
      </p:sp>
      <p:sp>
        <p:nvSpPr>
          <p:cNvPr id="67" name="object 3">
            <a:extLst>
              <a:ext uri="{FF2B5EF4-FFF2-40B4-BE49-F238E27FC236}">
                <a16:creationId xmlns:a16="http://schemas.microsoft.com/office/drawing/2014/main" id="{55833380-B116-42D0-B5C8-D701BA54C524}"/>
              </a:ext>
            </a:extLst>
          </p:cNvPr>
          <p:cNvSpPr/>
          <p:nvPr/>
        </p:nvSpPr>
        <p:spPr>
          <a:xfrm>
            <a:off x="534828" y="735389"/>
            <a:ext cx="1069975" cy="33655"/>
          </a:xfrm>
          <a:custGeom>
            <a:avLst/>
            <a:gdLst/>
            <a:ahLst/>
            <a:cxnLst/>
            <a:rect l="l" t="t" r="r" b="b"/>
            <a:pathLst>
              <a:path w="1069975" h="33654">
                <a:moveTo>
                  <a:pt x="1069657" y="33426"/>
                </a:moveTo>
                <a:lnTo>
                  <a:pt x="0" y="33426"/>
                </a:lnTo>
                <a:lnTo>
                  <a:pt x="0" y="0"/>
                </a:lnTo>
                <a:lnTo>
                  <a:pt x="1069657" y="0"/>
                </a:lnTo>
                <a:lnTo>
                  <a:pt x="1069657" y="33426"/>
                </a:lnTo>
                <a:close/>
              </a:path>
            </a:pathLst>
          </a:custGeom>
          <a:solidFill>
            <a:srgbClr val="64F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3BEA4246-96C6-30F2-89DB-73F665EBE628}"/>
              </a:ext>
            </a:extLst>
          </p:cNvPr>
          <p:cNvSpPr txBox="1"/>
          <p:nvPr/>
        </p:nvSpPr>
        <p:spPr>
          <a:xfrm>
            <a:off x="522128" y="912828"/>
            <a:ext cx="9643745" cy="5010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31400"/>
              </a:lnSpc>
              <a:spcBef>
                <a:spcPts val="110"/>
              </a:spcBef>
            </a:pPr>
            <a:r>
              <a:rPr sz="1150" spc="125" dirty="0">
                <a:solidFill>
                  <a:srgbClr val="D0D5DA"/>
                </a:solidFill>
                <a:latin typeface="Trebuchet MS"/>
                <a:cs typeface="Trebuchet MS"/>
              </a:rPr>
              <a:t>CBM</a:t>
            </a:r>
            <a:r>
              <a:rPr sz="1150" spc="125" dirty="0">
                <a:solidFill>
                  <a:srgbClr val="D0D5DA"/>
                </a:solidFill>
                <a:latin typeface="Malgun Gothic"/>
                <a:cs typeface="Malgun Gothic"/>
              </a:rPr>
              <a:t>은</a:t>
            </a:r>
            <a:r>
              <a:rPr sz="1150" spc="-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b="1" dirty="0">
                <a:solidFill>
                  <a:srgbClr val="64FFD9"/>
                </a:solidFill>
                <a:latin typeface="Arial"/>
                <a:cs typeface="Arial"/>
              </a:rPr>
              <a:t>'</a:t>
            </a:r>
            <a:r>
              <a:rPr sz="1200" dirty="0">
                <a:solidFill>
                  <a:srgbClr val="64FFD9"/>
                </a:solidFill>
                <a:latin typeface="Malgun Gothic"/>
                <a:cs typeface="Malgun Gothic"/>
              </a:rPr>
              <a:t>데이터 수집</a:t>
            </a:r>
            <a:r>
              <a:rPr sz="1200" spc="5" dirty="0">
                <a:solidFill>
                  <a:srgbClr val="64FFD9"/>
                </a:solidFill>
                <a:latin typeface="Malgun Gothic"/>
                <a:cs typeface="Malgun Gothic"/>
              </a:rPr>
              <a:t> </a:t>
            </a:r>
            <a:r>
              <a:rPr sz="1150" b="1" spc="-25" dirty="0">
                <a:solidFill>
                  <a:srgbClr val="64FFD9"/>
                </a:solidFill>
                <a:latin typeface="Arial"/>
                <a:cs typeface="Arial"/>
              </a:rPr>
              <a:t>→</a:t>
            </a:r>
            <a:r>
              <a:rPr sz="1150" b="1" spc="100" dirty="0">
                <a:solidFill>
                  <a:srgbClr val="64FFD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4FFD9"/>
                </a:solidFill>
                <a:latin typeface="Malgun Gothic"/>
                <a:cs typeface="Malgun Gothic"/>
              </a:rPr>
              <a:t>분석</a:t>
            </a:r>
            <a:r>
              <a:rPr sz="1200" spc="5" dirty="0">
                <a:solidFill>
                  <a:srgbClr val="64FFD9"/>
                </a:solidFill>
                <a:latin typeface="Malgun Gothic"/>
                <a:cs typeface="Malgun Gothic"/>
              </a:rPr>
              <a:t> </a:t>
            </a:r>
            <a:r>
              <a:rPr sz="1150" b="1" spc="-25" dirty="0">
                <a:solidFill>
                  <a:srgbClr val="64FFD9"/>
                </a:solidFill>
                <a:latin typeface="Arial"/>
                <a:cs typeface="Arial"/>
              </a:rPr>
              <a:t>→</a:t>
            </a:r>
            <a:r>
              <a:rPr sz="1150" b="1" spc="100" dirty="0">
                <a:solidFill>
                  <a:srgbClr val="64FFD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4FFD9"/>
                </a:solidFill>
                <a:latin typeface="Malgun Gothic"/>
                <a:cs typeface="Malgun Gothic"/>
              </a:rPr>
              <a:t>의사결정</a:t>
            </a:r>
            <a:r>
              <a:rPr sz="1200" spc="5" dirty="0">
                <a:solidFill>
                  <a:srgbClr val="64FFD9"/>
                </a:solidFill>
                <a:latin typeface="Malgun Gothic"/>
                <a:cs typeface="Malgun Gothic"/>
              </a:rPr>
              <a:t> </a:t>
            </a:r>
            <a:r>
              <a:rPr sz="1150" b="1" spc="-25" dirty="0">
                <a:solidFill>
                  <a:srgbClr val="64FFD9"/>
                </a:solidFill>
                <a:latin typeface="Arial"/>
                <a:cs typeface="Arial"/>
              </a:rPr>
              <a:t>→</a:t>
            </a:r>
            <a:r>
              <a:rPr sz="1150" b="1" spc="100" dirty="0">
                <a:solidFill>
                  <a:srgbClr val="64FFD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4FFD9"/>
                </a:solidFill>
                <a:latin typeface="Malgun Gothic"/>
                <a:cs typeface="Malgun Gothic"/>
              </a:rPr>
              <a:t>실행</a:t>
            </a:r>
            <a:r>
              <a:rPr sz="1150" b="1" dirty="0">
                <a:solidFill>
                  <a:srgbClr val="64FFD9"/>
                </a:solidFill>
                <a:latin typeface="Arial"/>
                <a:cs typeface="Arial"/>
              </a:rPr>
              <a:t>'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의</a:t>
            </a:r>
            <a:r>
              <a:rPr sz="1150" spc="-1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체계적인</a:t>
            </a:r>
            <a:r>
              <a:rPr sz="1150" spc="-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프로세스를</a:t>
            </a:r>
            <a:r>
              <a:rPr sz="1150" spc="-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통해</a:t>
            </a:r>
            <a:r>
              <a:rPr sz="1150" spc="-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작동합니다</a:t>
            </a:r>
            <a:r>
              <a:rPr sz="1150" dirty="0">
                <a:solidFill>
                  <a:srgbClr val="D0D5DA"/>
                </a:solidFill>
                <a:latin typeface="Trebuchet MS"/>
                <a:cs typeface="Trebuchet MS"/>
              </a:rPr>
              <a:t>.</a:t>
            </a:r>
            <a:r>
              <a:rPr sz="1150" spc="45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각</a:t>
            </a:r>
            <a:r>
              <a:rPr sz="1150" spc="-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단계는</a:t>
            </a:r>
            <a:r>
              <a:rPr sz="1150" spc="-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유기적으로</a:t>
            </a:r>
            <a:r>
              <a:rPr sz="1150" spc="-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연결되어</a:t>
            </a:r>
            <a:r>
              <a:rPr sz="1150" spc="-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선박</a:t>
            </a:r>
            <a:r>
              <a:rPr sz="1150" spc="-1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설비의</a:t>
            </a:r>
            <a:r>
              <a:rPr sz="1150" spc="-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spc="-25" dirty="0">
                <a:solidFill>
                  <a:srgbClr val="D0D5DA"/>
                </a:solidFill>
                <a:latin typeface="Malgun Gothic"/>
                <a:cs typeface="Malgun Gothic"/>
              </a:rPr>
              <a:t>신뢰성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을</a:t>
            </a:r>
            <a:r>
              <a:rPr sz="1150" spc="3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높이고</a:t>
            </a:r>
            <a:r>
              <a:rPr sz="1150" spc="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유지보수</a:t>
            </a:r>
            <a:r>
              <a:rPr sz="1150" spc="3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dirty="0">
                <a:solidFill>
                  <a:srgbClr val="D0D5DA"/>
                </a:solidFill>
                <a:latin typeface="Malgun Gothic"/>
                <a:cs typeface="Malgun Gothic"/>
              </a:rPr>
              <a:t>작업을</a:t>
            </a:r>
            <a:r>
              <a:rPr sz="1150" spc="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150" spc="-10" dirty="0">
                <a:solidFill>
                  <a:srgbClr val="D0D5DA"/>
                </a:solidFill>
                <a:latin typeface="Malgun Gothic"/>
                <a:cs typeface="Malgun Gothic"/>
              </a:rPr>
              <a:t>최적화합니다</a:t>
            </a:r>
            <a:r>
              <a:rPr sz="1150" spc="-10" dirty="0">
                <a:solidFill>
                  <a:srgbClr val="D0D5DA"/>
                </a:solidFill>
                <a:latin typeface="Trebuchet MS"/>
                <a:cs typeface="Trebuchet MS"/>
              </a:rPr>
              <a:t>.</a:t>
            </a:r>
            <a:endParaRPr sz="1150" dirty="0">
              <a:latin typeface="Trebuchet MS"/>
              <a:cs typeface="Trebuchet MS"/>
            </a:endParaRPr>
          </a:p>
        </p:txBody>
      </p:sp>
      <p:grpSp>
        <p:nvGrpSpPr>
          <p:cNvPr id="70" name="object 6">
            <a:extLst>
              <a:ext uri="{FF2B5EF4-FFF2-40B4-BE49-F238E27FC236}">
                <a16:creationId xmlns:a16="http://schemas.microsoft.com/office/drawing/2014/main" id="{2DD68405-CC89-CFD2-54A5-3D05A83A64AD}"/>
              </a:ext>
            </a:extLst>
          </p:cNvPr>
          <p:cNvGrpSpPr/>
          <p:nvPr/>
        </p:nvGrpSpPr>
        <p:grpSpPr>
          <a:xfrm>
            <a:off x="534828" y="1754907"/>
            <a:ext cx="1086485" cy="2248535"/>
            <a:chOff x="534828" y="1754907"/>
            <a:chExt cx="1086485" cy="2248535"/>
          </a:xfrm>
        </p:grpSpPr>
        <p:sp>
          <p:nvSpPr>
            <p:cNvPr id="71" name="object 7">
              <a:extLst>
                <a:ext uri="{FF2B5EF4-FFF2-40B4-BE49-F238E27FC236}">
                  <a16:creationId xmlns:a16="http://schemas.microsoft.com/office/drawing/2014/main" id="{D65845ED-2230-FC05-B946-FF17A715A2AB}"/>
                </a:ext>
              </a:extLst>
            </p:cNvPr>
            <p:cNvSpPr/>
            <p:nvPr/>
          </p:nvSpPr>
          <p:spPr>
            <a:xfrm>
              <a:off x="534828" y="1754907"/>
              <a:ext cx="1086485" cy="2248535"/>
            </a:xfrm>
            <a:custGeom>
              <a:avLst/>
              <a:gdLst/>
              <a:ahLst/>
              <a:cxnLst/>
              <a:rect l="l" t="t" r="r" b="b"/>
              <a:pathLst>
                <a:path w="1086485" h="2248535">
                  <a:moveTo>
                    <a:pt x="1019517" y="2247952"/>
                  </a:moveTo>
                  <a:lnTo>
                    <a:pt x="66853" y="2247952"/>
                  </a:lnTo>
                  <a:lnTo>
                    <a:pt x="60267" y="2247633"/>
                  </a:lnTo>
                  <a:lnTo>
                    <a:pt x="24462" y="2232802"/>
                  </a:lnTo>
                  <a:lnTo>
                    <a:pt x="2862" y="2200475"/>
                  </a:lnTo>
                  <a:lnTo>
                    <a:pt x="0" y="2181098"/>
                  </a:lnTo>
                  <a:lnTo>
                    <a:pt x="0" y="66853"/>
                  </a:lnTo>
                  <a:lnTo>
                    <a:pt x="11256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1019517" y="0"/>
                  </a:lnTo>
                  <a:lnTo>
                    <a:pt x="1056666" y="11256"/>
                  </a:lnTo>
                  <a:lnTo>
                    <a:pt x="1081281" y="41269"/>
                  </a:lnTo>
                  <a:lnTo>
                    <a:pt x="1086370" y="66853"/>
                  </a:lnTo>
                  <a:lnTo>
                    <a:pt x="1086370" y="2181098"/>
                  </a:lnTo>
                  <a:lnTo>
                    <a:pt x="1075114" y="2218246"/>
                  </a:lnTo>
                  <a:lnTo>
                    <a:pt x="1045100" y="2242862"/>
                  </a:lnTo>
                  <a:lnTo>
                    <a:pt x="1019517" y="224795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8">
              <a:extLst>
                <a:ext uri="{FF2B5EF4-FFF2-40B4-BE49-F238E27FC236}">
                  <a16:creationId xmlns:a16="http://schemas.microsoft.com/office/drawing/2014/main" id="{F499B160-E6A3-A27A-4950-A2924DFCB3F4}"/>
                </a:ext>
              </a:extLst>
            </p:cNvPr>
            <p:cNvSpPr/>
            <p:nvPr/>
          </p:nvSpPr>
          <p:spPr>
            <a:xfrm>
              <a:off x="534828" y="1754907"/>
              <a:ext cx="1086485" cy="2248535"/>
            </a:xfrm>
            <a:custGeom>
              <a:avLst/>
              <a:gdLst/>
              <a:ahLst/>
              <a:cxnLst/>
              <a:rect l="l" t="t" r="r" b="b"/>
              <a:pathLst>
                <a:path w="1086485" h="2248535">
                  <a:moveTo>
                    <a:pt x="1019517" y="2247952"/>
                  </a:moveTo>
                  <a:lnTo>
                    <a:pt x="66853" y="2247952"/>
                  </a:lnTo>
                  <a:lnTo>
                    <a:pt x="60267" y="2247633"/>
                  </a:lnTo>
                  <a:lnTo>
                    <a:pt x="24462" y="2232802"/>
                  </a:lnTo>
                  <a:lnTo>
                    <a:pt x="2862" y="2200475"/>
                  </a:lnTo>
                  <a:lnTo>
                    <a:pt x="0" y="2181098"/>
                  </a:lnTo>
                  <a:lnTo>
                    <a:pt x="0" y="66853"/>
                  </a:lnTo>
                  <a:lnTo>
                    <a:pt x="11256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1019517" y="0"/>
                  </a:lnTo>
                  <a:lnTo>
                    <a:pt x="1051822" y="8356"/>
                  </a:lnTo>
                  <a:lnTo>
                    <a:pt x="63012" y="8356"/>
                  </a:lnTo>
                  <a:lnTo>
                    <a:pt x="59208" y="8731"/>
                  </a:lnTo>
                  <a:lnTo>
                    <a:pt x="22774" y="28205"/>
                  </a:lnTo>
                  <a:lnTo>
                    <a:pt x="8356" y="63012"/>
                  </a:lnTo>
                  <a:lnTo>
                    <a:pt x="8356" y="2184939"/>
                  </a:lnTo>
                  <a:lnTo>
                    <a:pt x="8626" y="2187684"/>
                  </a:lnTo>
                  <a:lnTo>
                    <a:pt x="8731" y="2188743"/>
                  </a:lnTo>
                  <a:lnTo>
                    <a:pt x="28205" y="2225177"/>
                  </a:lnTo>
                  <a:lnTo>
                    <a:pt x="63012" y="2239595"/>
                  </a:lnTo>
                  <a:lnTo>
                    <a:pt x="1051820" y="2239595"/>
                  </a:lnTo>
                  <a:lnTo>
                    <a:pt x="1051063" y="2240048"/>
                  </a:lnTo>
                  <a:lnTo>
                    <a:pt x="1045100" y="2242862"/>
                  </a:lnTo>
                  <a:lnTo>
                    <a:pt x="1038894" y="2245088"/>
                  </a:lnTo>
                  <a:lnTo>
                    <a:pt x="1032562" y="2246679"/>
                  </a:lnTo>
                  <a:lnTo>
                    <a:pt x="1026103" y="2247633"/>
                  </a:lnTo>
                  <a:lnTo>
                    <a:pt x="1019517" y="2247952"/>
                  </a:lnTo>
                  <a:close/>
                </a:path>
                <a:path w="1086485" h="2248535">
                  <a:moveTo>
                    <a:pt x="1051820" y="2239595"/>
                  </a:moveTo>
                  <a:lnTo>
                    <a:pt x="1023358" y="2239595"/>
                  </a:lnTo>
                  <a:lnTo>
                    <a:pt x="1027162" y="2239220"/>
                  </a:lnTo>
                  <a:lnTo>
                    <a:pt x="1034696" y="2237721"/>
                  </a:lnTo>
                  <a:lnTo>
                    <a:pt x="1070289" y="2210403"/>
                  </a:lnTo>
                  <a:lnTo>
                    <a:pt x="1078014" y="2184939"/>
                  </a:lnTo>
                  <a:lnTo>
                    <a:pt x="1078014" y="63012"/>
                  </a:lnTo>
                  <a:lnTo>
                    <a:pt x="1077743" y="60267"/>
                  </a:lnTo>
                  <a:lnTo>
                    <a:pt x="1077639" y="59208"/>
                  </a:lnTo>
                  <a:lnTo>
                    <a:pt x="1058164" y="22773"/>
                  </a:lnTo>
                  <a:lnTo>
                    <a:pt x="1023358" y="8356"/>
                  </a:lnTo>
                  <a:lnTo>
                    <a:pt x="1051822" y="8356"/>
                  </a:lnTo>
                  <a:lnTo>
                    <a:pt x="1081281" y="41269"/>
                  </a:lnTo>
                  <a:lnTo>
                    <a:pt x="1086370" y="2181098"/>
                  </a:lnTo>
                  <a:lnTo>
                    <a:pt x="1086052" y="2187684"/>
                  </a:lnTo>
                  <a:lnTo>
                    <a:pt x="1071221" y="2223488"/>
                  </a:lnTo>
                  <a:lnTo>
                    <a:pt x="1056777" y="2236612"/>
                  </a:lnTo>
                  <a:lnTo>
                    <a:pt x="1051820" y="2239595"/>
                  </a:lnTo>
                  <a:close/>
                </a:path>
              </a:pathLst>
            </a:custGeom>
            <a:solidFill>
              <a:srgbClr val="64FFD9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9">
              <a:extLst>
                <a:ext uri="{FF2B5EF4-FFF2-40B4-BE49-F238E27FC236}">
                  <a16:creationId xmlns:a16="http://schemas.microsoft.com/office/drawing/2014/main" id="{DA2BE1EB-1C12-ECD9-5747-1720FCC4896E}"/>
                </a:ext>
              </a:extLst>
            </p:cNvPr>
            <p:cNvSpPr/>
            <p:nvPr/>
          </p:nvSpPr>
          <p:spPr>
            <a:xfrm>
              <a:off x="743746" y="1963824"/>
              <a:ext cx="668655" cy="668655"/>
            </a:xfrm>
            <a:custGeom>
              <a:avLst/>
              <a:gdLst/>
              <a:ahLst/>
              <a:cxnLst/>
              <a:rect l="l" t="t" r="r" b="b"/>
              <a:pathLst>
                <a:path w="668655" h="668655">
                  <a:moveTo>
                    <a:pt x="334267" y="668535"/>
                  </a:moveTo>
                  <a:lnTo>
                    <a:pt x="293347" y="666022"/>
                  </a:lnTo>
                  <a:lnTo>
                    <a:pt x="253047" y="658518"/>
                  </a:lnTo>
                  <a:lnTo>
                    <a:pt x="213968" y="646138"/>
                  </a:lnTo>
                  <a:lnTo>
                    <a:pt x="176695" y="629065"/>
                  </a:lnTo>
                  <a:lnTo>
                    <a:pt x="141791" y="607558"/>
                  </a:lnTo>
                  <a:lnTo>
                    <a:pt x="109787" y="581944"/>
                  </a:lnTo>
                  <a:lnTo>
                    <a:pt x="81158" y="552604"/>
                  </a:lnTo>
                  <a:lnTo>
                    <a:pt x="56334" y="519977"/>
                  </a:lnTo>
                  <a:lnTo>
                    <a:pt x="35690" y="484556"/>
                  </a:lnTo>
                  <a:lnTo>
                    <a:pt x="19539" y="446879"/>
                  </a:lnTo>
                  <a:lnTo>
                    <a:pt x="8122" y="407508"/>
                  </a:lnTo>
                  <a:lnTo>
                    <a:pt x="1609" y="367032"/>
                  </a:lnTo>
                  <a:lnTo>
                    <a:pt x="0" y="334267"/>
                  </a:lnTo>
                  <a:lnTo>
                    <a:pt x="100" y="326062"/>
                  </a:lnTo>
                  <a:lnTo>
                    <a:pt x="3617" y="285220"/>
                  </a:lnTo>
                  <a:lnTo>
                    <a:pt x="12107" y="245116"/>
                  </a:lnTo>
                  <a:lnTo>
                    <a:pt x="25444" y="206348"/>
                  </a:lnTo>
                  <a:lnTo>
                    <a:pt x="43426" y="169505"/>
                  </a:lnTo>
                  <a:lnTo>
                    <a:pt x="65781" y="135144"/>
                  </a:lnTo>
                  <a:lnTo>
                    <a:pt x="92173" y="103778"/>
                  </a:lnTo>
                  <a:lnTo>
                    <a:pt x="122210" y="75875"/>
                  </a:lnTo>
                  <a:lnTo>
                    <a:pt x="155437" y="51858"/>
                  </a:lnTo>
                  <a:lnTo>
                    <a:pt x="191349" y="32092"/>
                  </a:lnTo>
                  <a:lnTo>
                    <a:pt x="229411" y="16871"/>
                  </a:lnTo>
                  <a:lnTo>
                    <a:pt x="269055" y="6422"/>
                  </a:lnTo>
                  <a:lnTo>
                    <a:pt x="309680" y="905"/>
                  </a:lnTo>
                  <a:lnTo>
                    <a:pt x="334267" y="0"/>
                  </a:lnTo>
                  <a:lnTo>
                    <a:pt x="342473" y="100"/>
                  </a:lnTo>
                  <a:lnTo>
                    <a:pt x="383315" y="3617"/>
                  </a:lnTo>
                  <a:lnTo>
                    <a:pt x="423419" y="12107"/>
                  </a:lnTo>
                  <a:lnTo>
                    <a:pt x="462186" y="25444"/>
                  </a:lnTo>
                  <a:lnTo>
                    <a:pt x="499030" y="43426"/>
                  </a:lnTo>
                  <a:lnTo>
                    <a:pt x="533391" y="65781"/>
                  </a:lnTo>
                  <a:lnTo>
                    <a:pt x="564757" y="92173"/>
                  </a:lnTo>
                  <a:lnTo>
                    <a:pt x="592660" y="122210"/>
                  </a:lnTo>
                  <a:lnTo>
                    <a:pt x="616676" y="155437"/>
                  </a:lnTo>
                  <a:lnTo>
                    <a:pt x="636442" y="191349"/>
                  </a:lnTo>
                  <a:lnTo>
                    <a:pt x="651664" y="229411"/>
                  </a:lnTo>
                  <a:lnTo>
                    <a:pt x="662113" y="269055"/>
                  </a:lnTo>
                  <a:lnTo>
                    <a:pt x="667630" y="309680"/>
                  </a:lnTo>
                  <a:lnTo>
                    <a:pt x="668535" y="334267"/>
                  </a:lnTo>
                  <a:lnTo>
                    <a:pt x="668435" y="342473"/>
                  </a:lnTo>
                  <a:lnTo>
                    <a:pt x="664918" y="383315"/>
                  </a:lnTo>
                  <a:lnTo>
                    <a:pt x="656428" y="423419"/>
                  </a:lnTo>
                  <a:lnTo>
                    <a:pt x="643091" y="462186"/>
                  </a:lnTo>
                  <a:lnTo>
                    <a:pt x="625109" y="499030"/>
                  </a:lnTo>
                  <a:lnTo>
                    <a:pt x="602754" y="533391"/>
                  </a:lnTo>
                  <a:lnTo>
                    <a:pt x="576362" y="564757"/>
                  </a:lnTo>
                  <a:lnTo>
                    <a:pt x="546325" y="592660"/>
                  </a:lnTo>
                  <a:lnTo>
                    <a:pt x="513098" y="616676"/>
                  </a:lnTo>
                  <a:lnTo>
                    <a:pt x="477185" y="636442"/>
                  </a:lnTo>
                  <a:lnTo>
                    <a:pt x="439123" y="651664"/>
                  </a:lnTo>
                  <a:lnTo>
                    <a:pt x="399480" y="662112"/>
                  </a:lnTo>
                  <a:lnTo>
                    <a:pt x="358855" y="667630"/>
                  </a:lnTo>
                  <a:lnTo>
                    <a:pt x="334267" y="668535"/>
                  </a:lnTo>
                  <a:close/>
                </a:path>
              </a:pathLst>
            </a:custGeom>
            <a:solidFill>
              <a:srgbClr val="64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10">
              <a:extLst>
                <a:ext uri="{FF2B5EF4-FFF2-40B4-BE49-F238E27FC236}">
                  <a16:creationId xmlns:a16="http://schemas.microsoft.com/office/drawing/2014/main" id="{F1E5D300-E00A-A8C9-7717-C2A72BD53B3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307" y="2130958"/>
              <a:ext cx="267414" cy="334267"/>
            </a:xfrm>
            <a:prstGeom prst="rect">
              <a:avLst/>
            </a:prstGeom>
          </p:spPr>
        </p:pic>
      </p:grpSp>
      <p:sp>
        <p:nvSpPr>
          <p:cNvPr id="75" name="object 11">
            <a:extLst>
              <a:ext uri="{FF2B5EF4-FFF2-40B4-BE49-F238E27FC236}">
                <a16:creationId xmlns:a16="http://schemas.microsoft.com/office/drawing/2014/main" id="{FDD91641-6C9D-A921-73ED-0F6AFA10C365}"/>
              </a:ext>
            </a:extLst>
          </p:cNvPr>
          <p:cNvSpPr txBox="1"/>
          <p:nvPr/>
        </p:nvSpPr>
        <p:spPr>
          <a:xfrm>
            <a:off x="754157" y="2721311"/>
            <a:ext cx="647700" cy="106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 marR="64769" indent="-83820">
              <a:lnSpc>
                <a:spcPct val="113700"/>
              </a:lnSpc>
              <a:spcBef>
                <a:spcPts val="95"/>
              </a:spcBef>
            </a:pPr>
            <a:r>
              <a:rPr sz="1350" spc="-50" dirty="0">
                <a:solidFill>
                  <a:srgbClr val="FFFFFF"/>
                </a:solidFill>
                <a:latin typeface="Malgun Gothic"/>
                <a:cs typeface="Malgun Gothic"/>
              </a:rPr>
              <a:t>데이터 </a:t>
            </a:r>
            <a:r>
              <a:rPr sz="1300" spc="-25" dirty="0">
                <a:solidFill>
                  <a:srgbClr val="FFFFFF"/>
                </a:solidFill>
                <a:latin typeface="Malgun Gothic"/>
                <a:cs typeface="Malgun Gothic"/>
              </a:rPr>
              <a:t>수</a:t>
            </a:r>
            <a:r>
              <a:rPr sz="1350" spc="-25" dirty="0">
                <a:solidFill>
                  <a:srgbClr val="FFFFFF"/>
                </a:solidFill>
                <a:latin typeface="Malgun Gothic"/>
                <a:cs typeface="Malgun Gothic"/>
              </a:rPr>
              <a:t>집</a:t>
            </a:r>
            <a:endParaRPr sz="1350">
              <a:latin typeface="Malgun Gothic"/>
              <a:cs typeface="Malgun Gothic"/>
            </a:endParaRPr>
          </a:p>
          <a:p>
            <a:pPr marL="12700" marR="5080" algn="just">
              <a:lnSpc>
                <a:spcPct val="121900"/>
              </a:lnSpc>
              <a:spcBef>
                <a:spcPts val="565"/>
              </a:spcBef>
            </a:pP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센서를</a:t>
            </a:r>
            <a:r>
              <a:rPr sz="900" spc="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900" spc="-25" dirty="0">
                <a:solidFill>
                  <a:srgbClr val="D0D5DA"/>
                </a:solidFill>
                <a:latin typeface="Malgun Gothic"/>
                <a:cs typeface="Malgun Gothic"/>
              </a:rPr>
              <a:t>통한 </a:t>
            </a: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실시간</a:t>
            </a:r>
            <a:r>
              <a:rPr sz="900" spc="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900" spc="-25" dirty="0">
                <a:solidFill>
                  <a:srgbClr val="D0D5DA"/>
                </a:solidFill>
                <a:latin typeface="Malgun Gothic"/>
                <a:cs typeface="Malgun Gothic"/>
              </a:rPr>
              <a:t>운영 </a:t>
            </a: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데이터</a:t>
            </a:r>
            <a:r>
              <a:rPr sz="900" spc="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900" spc="-25" dirty="0">
                <a:solidFill>
                  <a:srgbClr val="D0D5DA"/>
                </a:solidFill>
                <a:latin typeface="Malgun Gothic"/>
                <a:cs typeface="Malgun Gothic"/>
              </a:rPr>
              <a:t>수집</a:t>
            </a:r>
            <a:endParaRPr sz="900">
              <a:latin typeface="Malgun Gothic"/>
              <a:cs typeface="Malgun Gothic"/>
            </a:endParaRPr>
          </a:p>
        </p:txBody>
      </p:sp>
      <p:grpSp>
        <p:nvGrpSpPr>
          <p:cNvPr id="76" name="object 12">
            <a:extLst>
              <a:ext uri="{FF2B5EF4-FFF2-40B4-BE49-F238E27FC236}">
                <a16:creationId xmlns:a16="http://schemas.microsoft.com/office/drawing/2014/main" id="{CB3B0A44-5EB3-AD93-45CF-8AB93F39C31D}"/>
              </a:ext>
            </a:extLst>
          </p:cNvPr>
          <p:cNvGrpSpPr/>
          <p:nvPr/>
        </p:nvGrpSpPr>
        <p:grpSpPr>
          <a:xfrm>
            <a:off x="3384463" y="1637913"/>
            <a:ext cx="1086485" cy="2482215"/>
            <a:chOff x="3384463" y="1637913"/>
            <a:chExt cx="1086485" cy="2482215"/>
          </a:xfrm>
        </p:grpSpPr>
        <p:sp>
          <p:nvSpPr>
            <p:cNvPr id="77" name="object 13">
              <a:extLst>
                <a:ext uri="{FF2B5EF4-FFF2-40B4-BE49-F238E27FC236}">
                  <a16:creationId xmlns:a16="http://schemas.microsoft.com/office/drawing/2014/main" id="{0DF8BF1C-A21D-EAFE-F650-A6C8CD557816}"/>
                </a:ext>
              </a:extLst>
            </p:cNvPr>
            <p:cNvSpPr/>
            <p:nvPr/>
          </p:nvSpPr>
          <p:spPr>
            <a:xfrm>
              <a:off x="3384463" y="1637913"/>
              <a:ext cx="1086485" cy="2482215"/>
            </a:xfrm>
            <a:custGeom>
              <a:avLst/>
              <a:gdLst/>
              <a:ahLst/>
              <a:cxnLst/>
              <a:rect l="l" t="t" r="r" b="b"/>
              <a:pathLst>
                <a:path w="1086485" h="2482215">
                  <a:moveTo>
                    <a:pt x="1019517" y="2481939"/>
                  </a:moveTo>
                  <a:lnTo>
                    <a:pt x="66853" y="2481939"/>
                  </a:lnTo>
                  <a:lnTo>
                    <a:pt x="60267" y="2481621"/>
                  </a:lnTo>
                  <a:lnTo>
                    <a:pt x="24462" y="2466790"/>
                  </a:lnTo>
                  <a:lnTo>
                    <a:pt x="2862" y="2434463"/>
                  </a:lnTo>
                  <a:lnTo>
                    <a:pt x="0" y="2415086"/>
                  </a:lnTo>
                  <a:lnTo>
                    <a:pt x="0" y="66853"/>
                  </a:lnTo>
                  <a:lnTo>
                    <a:pt x="11255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1019517" y="0"/>
                  </a:lnTo>
                  <a:lnTo>
                    <a:pt x="1056665" y="11256"/>
                  </a:lnTo>
                  <a:lnTo>
                    <a:pt x="1081281" y="41269"/>
                  </a:lnTo>
                  <a:lnTo>
                    <a:pt x="1086370" y="66853"/>
                  </a:lnTo>
                  <a:lnTo>
                    <a:pt x="1086370" y="2415086"/>
                  </a:lnTo>
                  <a:lnTo>
                    <a:pt x="1075113" y="2452234"/>
                  </a:lnTo>
                  <a:lnTo>
                    <a:pt x="1045100" y="2476850"/>
                  </a:lnTo>
                  <a:lnTo>
                    <a:pt x="1019517" y="248193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4">
              <a:extLst>
                <a:ext uri="{FF2B5EF4-FFF2-40B4-BE49-F238E27FC236}">
                  <a16:creationId xmlns:a16="http://schemas.microsoft.com/office/drawing/2014/main" id="{67BE5B9D-E03C-29FA-4FC0-C5F52AF940D1}"/>
                </a:ext>
              </a:extLst>
            </p:cNvPr>
            <p:cNvSpPr/>
            <p:nvPr/>
          </p:nvSpPr>
          <p:spPr>
            <a:xfrm>
              <a:off x="3384463" y="1637913"/>
              <a:ext cx="1086485" cy="2482215"/>
            </a:xfrm>
            <a:custGeom>
              <a:avLst/>
              <a:gdLst/>
              <a:ahLst/>
              <a:cxnLst/>
              <a:rect l="l" t="t" r="r" b="b"/>
              <a:pathLst>
                <a:path w="1086485" h="2482215">
                  <a:moveTo>
                    <a:pt x="1019517" y="2481939"/>
                  </a:moveTo>
                  <a:lnTo>
                    <a:pt x="66853" y="2481939"/>
                  </a:lnTo>
                  <a:lnTo>
                    <a:pt x="60267" y="2481621"/>
                  </a:lnTo>
                  <a:lnTo>
                    <a:pt x="24462" y="2466790"/>
                  </a:lnTo>
                  <a:lnTo>
                    <a:pt x="2862" y="2434463"/>
                  </a:lnTo>
                  <a:lnTo>
                    <a:pt x="0" y="2415086"/>
                  </a:lnTo>
                  <a:lnTo>
                    <a:pt x="0" y="66853"/>
                  </a:lnTo>
                  <a:lnTo>
                    <a:pt x="11255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1019517" y="0"/>
                  </a:lnTo>
                  <a:lnTo>
                    <a:pt x="1051821" y="8356"/>
                  </a:lnTo>
                  <a:lnTo>
                    <a:pt x="63012" y="8356"/>
                  </a:lnTo>
                  <a:lnTo>
                    <a:pt x="59208" y="8731"/>
                  </a:lnTo>
                  <a:lnTo>
                    <a:pt x="22773" y="28205"/>
                  </a:lnTo>
                  <a:lnTo>
                    <a:pt x="8356" y="63012"/>
                  </a:lnTo>
                  <a:lnTo>
                    <a:pt x="8356" y="2418927"/>
                  </a:lnTo>
                  <a:lnTo>
                    <a:pt x="28205" y="2459165"/>
                  </a:lnTo>
                  <a:lnTo>
                    <a:pt x="63012" y="2473582"/>
                  </a:lnTo>
                  <a:lnTo>
                    <a:pt x="1051821" y="2473582"/>
                  </a:lnTo>
                  <a:lnTo>
                    <a:pt x="1051063" y="2474036"/>
                  </a:lnTo>
                  <a:lnTo>
                    <a:pt x="1045100" y="2476850"/>
                  </a:lnTo>
                  <a:lnTo>
                    <a:pt x="1038894" y="2479076"/>
                  </a:lnTo>
                  <a:lnTo>
                    <a:pt x="1032561" y="2480667"/>
                  </a:lnTo>
                  <a:lnTo>
                    <a:pt x="1026102" y="2481621"/>
                  </a:lnTo>
                  <a:lnTo>
                    <a:pt x="1019517" y="2481939"/>
                  </a:lnTo>
                  <a:close/>
                </a:path>
                <a:path w="1086485" h="2482215">
                  <a:moveTo>
                    <a:pt x="1051821" y="2473582"/>
                  </a:moveTo>
                  <a:lnTo>
                    <a:pt x="1023358" y="2473582"/>
                  </a:lnTo>
                  <a:lnTo>
                    <a:pt x="1027162" y="2473208"/>
                  </a:lnTo>
                  <a:lnTo>
                    <a:pt x="1034696" y="2471709"/>
                  </a:lnTo>
                  <a:lnTo>
                    <a:pt x="1070288" y="2444391"/>
                  </a:lnTo>
                  <a:lnTo>
                    <a:pt x="1078013" y="2418927"/>
                  </a:lnTo>
                  <a:lnTo>
                    <a:pt x="1078013" y="63012"/>
                  </a:lnTo>
                  <a:lnTo>
                    <a:pt x="1077743" y="60267"/>
                  </a:lnTo>
                  <a:lnTo>
                    <a:pt x="1077638" y="59208"/>
                  </a:lnTo>
                  <a:lnTo>
                    <a:pt x="1058164" y="22773"/>
                  </a:lnTo>
                  <a:lnTo>
                    <a:pt x="1023358" y="8356"/>
                  </a:lnTo>
                  <a:lnTo>
                    <a:pt x="1051821" y="8356"/>
                  </a:lnTo>
                  <a:lnTo>
                    <a:pt x="1081281" y="41269"/>
                  </a:lnTo>
                  <a:lnTo>
                    <a:pt x="1086370" y="2415086"/>
                  </a:lnTo>
                  <a:lnTo>
                    <a:pt x="1086052" y="2421671"/>
                  </a:lnTo>
                  <a:lnTo>
                    <a:pt x="1071221" y="2457476"/>
                  </a:lnTo>
                  <a:lnTo>
                    <a:pt x="1056778" y="2470599"/>
                  </a:lnTo>
                  <a:lnTo>
                    <a:pt x="1051821" y="2473582"/>
                  </a:lnTo>
                  <a:close/>
                </a:path>
              </a:pathLst>
            </a:custGeom>
            <a:solidFill>
              <a:srgbClr val="64FFD9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5">
              <a:extLst>
                <a:ext uri="{FF2B5EF4-FFF2-40B4-BE49-F238E27FC236}">
                  <a16:creationId xmlns:a16="http://schemas.microsoft.com/office/drawing/2014/main" id="{122E524D-E52C-47AD-D04C-9C1F55C024CD}"/>
                </a:ext>
              </a:extLst>
            </p:cNvPr>
            <p:cNvSpPr/>
            <p:nvPr/>
          </p:nvSpPr>
          <p:spPr>
            <a:xfrm>
              <a:off x="3593381" y="1846830"/>
              <a:ext cx="668655" cy="668655"/>
            </a:xfrm>
            <a:custGeom>
              <a:avLst/>
              <a:gdLst/>
              <a:ahLst/>
              <a:cxnLst/>
              <a:rect l="l" t="t" r="r" b="b"/>
              <a:pathLst>
                <a:path w="668654" h="668655">
                  <a:moveTo>
                    <a:pt x="334267" y="668535"/>
                  </a:moveTo>
                  <a:lnTo>
                    <a:pt x="293347" y="666021"/>
                  </a:lnTo>
                  <a:lnTo>
                    <a:pt x="253047" y="658518"/>
                  </a:lnTo>
                  <a:lnTo>
                    <a:pt x="213968" y="646138"/>
                  </a:lnTo>
                  <a:lnTo>
                    <a:pt x="176694" y="629065"/>
                  </a:lnTo>
                  <a:lnTo>
                    <a:pt x="141791" y="607558"/>
                  </a:lnTo>
                  <a:lnTo>
                    <a:pt x="109787" y="581944"/>
                  </a:lnTo>
                  <a:lnTo>
                    <a:pt x="81158" y="552604"/>
                  </a:lnTo>
                  <a:lnTo>
                    <a:pt x="56334" y="519977"/>
                  </a:lnTo>
                  <a:lnTo>
                    <a:pt x="35690" y="484556"/>
                  </a:lnTo>
                  <a:lnTo>
                    <a:pt x="19539" y="446879"/>
                  </a:lnTo>
                  <a:lnTo>
                    <a:pt x="8122" y="407508"/>
                  </a:lnTo>
                  <a:lnTo>
                    <a:pt x="1609" y="367031"/>
                  </a:lnTo>
                  <a:lnTo>
                    <a:pt x="0" y="334267"/>
                  </a:lnTo>
                  <a:lnTo>
                    <a:pt x="100" y="326062"/>
                  </a:lnTo>
                  <a:lnTo>
                    <a:pt x="3617" y="285220"/>
                  </a:lnTo>
                  <a:lnTo>
                    <a:pt x="12107" y="245116"/>
                  </a:lnTo>
                  <a:lnTo>
                    <a:pt x="25444" y="206348"/>
                  </a:lnTo>
                  <a:lnTo>
                    <a:pt x="43426" y="169505"/>
                  </a:lnTo>
                  <a:lnTo>
                    <a:pt x="65780" y="135144"/>
                  </a:lnTo>
                  <a:lnTo>
                    <a:pt x="92173" y="103778"/>
                  </a:lnTo>
                  <a:lnTo>
                    <a:pt x="122210" y="75875"/>
                  </a:lnTo>
                  <a:lnTo>
                    <a:pt x="155437" y="51858"/>
                  </a:lnTo>
                  <a:lnTo>
                    <a:pt x="191349" y="32092"/>
                  </a:lnTo>
                  <a:lnTo>
                    <a:pt x="229411" y="16871"/>
                  </a:lnTo>
                  <a:lnTo>
                    <a:pt x="269055" y="6422"/>
                  </a:lnTo>
                  <a:lnTo>
                    <a:pt x="309680" y="905"/>
                  </a:lnTo>
                  <a:lnTo>
                    <a:pt x="334267" y="0"/>
                  </a:lnTo>
                  <a:lnTo>
                    <a:pt x="342473" y="100"/>
                  </a:lnTo>
                  <a:lnTo>
                    <a:pt x="383315" y="3617"/>
                  </a:lnTo>
                  <a:lnTo>
                    <a:pt x="423418" y="12107"/>
                  </a:lnTo>
                  <a:lnTo>
                    <a:pt x="462186" y="25444"/>
                  </a:lnTo>
                  <a:lnTo>
                    <a:pt x="499029" y="43426"/>
                  </a:lnTo>
                  <a:lnTo>
                    <a:pt x="533390" y="65781"/>
                  </a:lnTo>
                  <a:lnTo>
                    <a:pt x="564757" y="92173"/>
                  </a:lnTo>
                  <a:lnTo>
                    <a:pt x="592660" y="122210"/>
                  </a:lnTo>
                  <a:lnTo>
                    <a:pt x="616676" y="155437"/>
                  </a:lnTo>
                  <a:lnTo>
                    <a:pt x="636442" y="191349"/>
                  </a:lnTo>
                  <a:lnTo>
                    <a:pt x="651664" y="229411"/>
                  </a:lnTo>
                  <a:lnTo>
                    <a:pt x="662112" y="269055"/>
                  </a:lnTo>
                  <a:lnTo>
                    <a:pt x="667630" y="309680"/>
                  </a:lnTo>
                  <a:lnTo>
                    <a:pt x="668535" y="334267"/>
                  </a:lnTo>
                  <a:lnTo>
                    <a:pt x="668435" y="342473"/>
                  </a:lnTo>
                  <a:lnTo>
                    <a:pt x="664918" y="383315"/>
                  </a:lnTo>
                  <a:lnTo>
                    <a:pt x="656428" y="423419"/>
                  </a:lnTo>
                  <a:lnTo>
                    <a:pt x="643091" y="462186"/>
                  </a:lnTo>
                  <a:lnTo>
                    <a:pt x="625109" y="499030"/>
                  </a:lnTo>
                  <a:lnTo>
                    <a:pt x="602754" y="533391"/>
                  </a:lnTo>
                  <a:lnTo>
                    <a:pt x="576362" y="564757"/>
                  </a:lnTo>
                  <a:lnTo>
                    <a:pt x="546325" y="592660"/>
                  </a:lnTo>
                  <a:lnTo>
                    <a:pt x="513098" y="616676"/>
                  </a:lnTo>
                  <a:lnTo>
                    <a:pt x="477185" y="636442"/>
                  </a:lnTo>
                  <a:lnTo>
                    <a:pt x="439123" y="651664"/>
                  </a:lnTo>
                  <a:lnTo>
                    <a:pt x="399480" y="662112"/>
                  </a:lnTo>
                  <a:lnTo>
                    <a:pt x="358856" y="667630"/>
                  </a:lnTo>
                  <a:lnTo>
                    <a:pt x="334267" y="668535"/>
                  </a:lnTo>
                  <a:close/>
                </a:path>
              </a:pathLst>
            </a:custGeom>
            <a:solidFill>
              <a:srgbClr val="64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16">
              <a:extLst>
                <a:ext uri="{FF2B5EF4-FFF2-40B4-BE49-F238E27FC236}">
                  <a16:creationId xmlns:a16="http://schemas.microsoft.com/office/drawing/2014/main" id="{318E1AB2-15FD-905C-517E-79011EC22BF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7228" y="2013964"/>
              <a:ext cx="300841" cy="334267"/>
            </a:xfrm>
            <a:prstGeom prst="rect">
              <a:avLst/>
            </a:prstGeom>
          </p:spPr>
        </p:pic>
      </p:grpSp>
      <p:sp>
        <p:nvSpPr>
          <p:cNvPr id="81" name="object 17">
            <a:extLst>
              <a:ext uri="{FF2B5EF4-FFF2-40B4-BE49-F238E27FC236}">
                <a16:creationId xmlns:a16="http://schemas.microsoft.com/office/drawing/2014/main" id="{C253FF1A-7CEC-2125-A29C-902F9FC851DB}"/>
              </a:ext>
            </a:extLst>
          </p:cNvPr>
          <p:cNvSpPr txBox="1"/>
          <p:nvPr/>
        </p:nvSpPr>
        <p:spPr>
          <a:xfrm>
            <a:off x="3583683" y="2604318"/>
            <a:ext cx="682625" cy="1301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960" marR="53340" algn="ctr">
              <a:lnSpc>
                <a:spcPct val="113700"/>
              </a:lnSpc>
              <a:spcBef>
                <a:spcPts val="95"/>
              </a:spcBef>
            </a:pPr>
            <a:r>
              <a:rPr sz="1350" spc="-25" dirty="0">
                <a:solidFill>
                  <a:srgbClr val="FFFFFF"/>
                </a:solidFill>
                <a:latin typeface="Malgun Gothic"/>
                <a:cs typeface="Malgun Gothic"/>
              </a:rPr>
              <a:t>데이터 </a:t>
            </a:r>
            <a:r>
              <a:rPr sz="1350" dirty="0">
                <a:solidFill>
                  <a:srgbClr val="FFFFFF"/>
                </a:solidFill>
                <a:latin typeface="Malgun Gothic"/>
                <a:cs typeface="Malgun Gothic"/>
              </a:rPr>
              <a:t>처리</a:t>
            </a:r>
            <a:r>
              <a:rPr sz="1350" spc="-1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350" spc="-50" dirty="0">
                <a:solidFill>
                  <a:srgbClr val="FFFFFF"/>
                </a:solidFill>
                <a:latin typeface="Malgun Gothic"/>
                <a:cs typeface="Malgun Gothic"/>
              </a:rPr>
              <a:t>및 </a:t>
            </a:r>
            <a:r>
              <a:rPr sz="1350" spc="-25" dirty="0">
                <a:solidFill>
                  <a:srgbClr val="FFFFFF"/>
                </a:solidFill>
                <a:latin typeface="Malgun Gothic"/>
                <a:cs typeface="Malgun Gothic"/>
              </a:rPr>
              <a:t>분석</a:t>
            </a:r>
            <a:endParaRPr sz="1350">
              <a:latin typeface="Malgun Gothic"/>
              <a:cs typeface="Malgun Gothic"/>
            </a:endParaRPr>
          </a:p>
          <a:p>
            <a:pPr marL="29845" marR="5080" indent="-17780" algn="just">
              <a:lnSpc>
                <a:spcPct val="121900"/>
              </a:lnSpc>
              <a:spcBef>
                <a:spcPts val="565"/>
              </a:spcBef>
            </a:pPr>
            <a:r>
              <a:rPr sz="900" spc="60" dirty="0">
                <a:solidFill>
                  <a:srgbClr val="D0D5DA"/>
                </a:solidFill>
                <a:latin typeface="Trebuchet MS"/>
                <a:cs typeface="Trebuchet MS"/>
              </a:rPr>
              <a:t>AI</a:t>
            </a:r>
            <a:r>
              <a:rPr sz="900" spc="30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및</a:t>
            </a:r>
            <a:r>
              <a:rPr sz="900" spc="-1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900" spc="-25" dirty="0">
                <a:solidFill>
                  <a:srgbClr val="D0D5DA"/>
                </a:solidFill>
                <a:latin typeface="Malgun Gothic"/>
                <a:cs typeface="Malgun Gothic"/>
              </a:rPr>
              <a:t>머신러 </a:t>
            </a: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닝을</a:t>
            </a:r>
            <a:r>
              <a:rPr sz="900" spc="1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900" spc="-25" dirty="0">
                <a:solidFill>
                  <a:srgbClr val="D0D5DA"/>
                </a:solidFill>
                <a:latin typeface="Malgun Gothic"/>
                <a:cs typeface="Malgun Gothic"/>
              </a:rPr>
              <a:t>활용한 </a:t>
            </a: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패턴</a:t>
            </a:r>
            <a:r>
              <a:rPr sz="900" spc="1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900" spc="-25" dirty="0">
                <a:solidFill>
                  <a:srgbClr val="D0D5DA"/>
                </a:solidFill>
                <a:latin typeface="Malgun Gothic"/>
                <a:cs typeface="Malgun Gothic"/>
              </a:rPr>
              <a:t>분석</a:t>
            </a:r>
            <a:endParaRPr sz="900">
              <a:latin typeface="Malgun Gothic"/>
              <a:cs typeface="Malgun Gothic"/>
            </a:endParaRPr>
          </a:p>
        </p:txBody>
      </p:sp>
      <p:grpSp>
        <p:nvGrpSpPr>
          <p:cNvPr id="82" name="object 18">
            <a:extLst>
              <a:ext uri="{FF2B5EF4-FFF2-40B4-BE49-F238E27FC236}">
                <a16:creationId xmlns:a16="http://schemas.microsoft.com/office/drawing/2014/main" id="{688D1073-13A8-377A-01E6-4FDD9B3480FE}"/>
              </a:ext>
            </a:extLst>
          </p:cNvPr>
          <p:cNvGrpSpPr/>
          <p:nvPr/>
        </p:nvGrpSpPr>
        <p:grpSpPr>
          <a:xfrm>
            <a:off x="6225740" y="1671339"/>
            <a:ext cx="1086485" cy="2415540"/>
            <a:chOff x="6225740" y="1671339"/>
            <a:chExt cx="1086485" cy="2415540"/>
          </a:xfrm>
        </p:grpSpPr>
        <p:sp>
          <p:nvSpPr>
            <p:cNvPr id="83" name="object 19">
              <a:extLst>
                <a:ext uri="{FF2B5EF4-FFF2-40B4-BE49-F238E27FC236}">
                  <a16:creationId xmlns:a16="http://schemas.microsoft.com/office/drawing/2014/main" id="{05E30399-BF64-AFD8-4D9D-A8A1E0AEA067}"/>
                </a:ext>
              </a:extLst>
            </p:cNvPr>
            <p:cNvSpPr/>
            <p:nvPr/>
          </p:nvSpPr>
          <p:spPr>
            <a:xfrm>
              <a:off x="6225740" y="1671339"/>
              <a:ext cx="1086485" cy="2415540"/>
            </a:xfrm>
            <a:custGeom>
              <a:avLst/>
              <a:gdLst/>
              <a:ahLst/>
              <a:cxnLst/>
              <a:rect l="l" t="t" r="r" b="b"/>
              <a:pathLst>
                <a:path w="1086484" h="2415540">
                  <a:moveTo>
                    <a:pt x="1019517" y="2415086"/>
                  </a:moveTo>
                  <a:lnTo>
                    <a:pt x="66854" y="2415086"/>
                  </a:lnTo>
                  <a:lnTo>
                    <a:pt x="60268" y="2414767"/>
                  </a:lnTo>
                  <a:lnTo>
                    <a:pt x="24461" y="2399936"/>
                  </a:lnTo>
                  <a:lnTo>
                    <a:pt x="2862" y="2367609"/>
                  </a:lnTo>
                  <a:lnTo>
                    <a:pt x="0" y="2348232"/>
                  </a:lnTo>
                  <a:lnTo>
                    <a:pt x="0" y="66853"/>
                  </a:lnTo>
                  <a:lnTo>
                    <a:pt x="11256" y="29704"/>
                  </a:lnTo>
                  <a:lnTo>
                    <a:pt x="41268" y="5089"/>
                  </a:lnTo>
                  <a:lnTo>
                    <a:pt x="66854" y="0"/>
                  </a:lnTo>
                  <a:lnTo>
                    <a:pt x="1019517" y="0"/>
                  </a:lnTo>
                  <a:lnTo>
                    <a:pt x="1056665" y="11256"/>
                  </a:lnTo>
                  <a:lnTo>
                    <a:pt x="1081281" y="41269"/>
                  </a:lnTo>
                  <a:lnTo>
                    <a:pt x="1086371" y="66853"/>
                  </a:lnTo>
                  <a:lnTo>
                    <a:pt x="1086371" y="2348232"/>
                  </a:lnTo>
                  <a:lnTo>
                    <a:pt x="1075113" y="2385380"/>
                  </a:lnTo>
                  <a:lnTo>
                    <a:pt x="1045101" y="2409996"/>
                  </a:lnTo>
                  <a:lnTo>
                    <a:pt x="1019517" y="2415086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0">
              <a:extLst>
                <a:ext uri="{FF2B5EF4-FFF2-40B4-BE49-F238E27FC236}">
                  <a16:creationId xmlns:a16="http://schemas.microsoft.com/office/drawing/2014/main" id="{186B92B3-B114-EE97-8100-FF9F6764F685}"/>
                </a:ext>
              </a:extLst>
            </p:cNvPr>
            <p:cNvSpPr/>
            <p:nvPr/>
          </p:nvSpPr>
          <p:spPr>
            <a:xfrm>
              <a:off x="6225740" y="1671339"/>
              <a:ext cx="1086485" cy="2415540"/>
            </a:xfrm>
            <a:custGeom>
              <a:avLst/>
              <a:gdLst/>
              <a:ahLst/>
              <a:cxnLst/>
              <a:rect l="l" t="t" r="r" b="b"/>
              <a:pathLst>
                <a:path w="1086484" h="2415540">
                  <a:moveTo>
                    <a:pt x="1019517" y="2415086"/>
                  </a:moveTo>
                  <a:lnTo>
                    <a:pt x="66854" y="2415086"/>
                  </a:lnTo>
                  <a:lnTo>
                    <a:pt x="60268" y="2414767"/>
                  </a:lnTo>
                  <a:lnTo>
                    <a:pt x="24461" y="2399936"/>
                  </a:lnTo>
                  <a:lnTo>
                    <a:pt x="2862" y="2367609"/>
                  </a:lnTo>
                  <a:lnTo>
                    <a:pt x="0" y="2348232"/>
                  </a:lnTo>
                  <a:lnTo>
                    <a:pt x="0" y="66853"/>
                  </a:lnTo>
                  <a:lnTo>
                    <a:pt x="11256" y="29704"/>
                  </a:lnTo>
                  <a:lnTo>
                    <a:pt x="41268" y="5089"/>
                  </a:lnTo>
                  <a:lnTo>
                    <a:pt x="66854" y="0"/>
                  </a:lnTo>
                  <a:lnTo>
                    <a:pt x="1019517" y="0"/>
                  </a:lnTo>
                  <a:lnTo>
                    <a:pt x="1051821" y="8356"/>
                  </a:lnTo>
                  <a:lnTo>
                    <a:pt x="63012" y="8356"/>
                  </a:lnTo>
                  <a:lnTo>
                    <a:pt x="59208" y="8731"/>
                  </a:lnTo>
                  <a:lnTo>
                    <a:pt x="22774" y="28205"/>
                  </a:lnTo>
                  <a:lnTo>
                    <a:pt x="8356" y="63012"/>
                  </a:lnTo>
                  <a:lnTo>
                    <a:pt x="8356" y="2352073"/>
                  </a:lnTo>
                  <a:lnTo>
                    <a:pt x="28206" y="2392311"/>
                  </a:lnTo>
                  <a:lnTo>
                    <a:pt x="63012" y="2406729"/>
                  </a:lnTo>
                  <a:lnTo>
                    <a:pt x="1051821" y="2406729"/>
                  </a:lnTo>
                  <a:lnTo>
                    <a:pt x="1051063" y="2407182"/>
                  </a:lnTo>
                  <a:lnTo>
                    <a:pt x="1045101" y="2409996"/>
                  </a:lnTo>
                  <a:lnTo>
                    <a:pt x="1038895" y="2412223"/>
                  </a:lnTo>
                  <a:lnTo>
                    <a:pt x="1032562" y="2413813"/>
                  </a:lnTo>
                  <a:lnTo>
                    <a:pt x="1026103" y="2414767"/>
                  </a:lnTo>
                  <a:lnTo>
                    <a:pt x="1019517" y="2415086"/>
                  </a:lnTo>
                  <a:close/>
                </a:path>
                <a:path w="1086484" h="2415540">
                  <a:moveTo>
                    <a:pt x="1051821" y="2406729"/>
                  </a:moveTo>
                  <a:lnTo>
                    <a:pt x="1023358" y="2406729"/>
                  </a:lnTo>
                  <a:lnTo>
                    <a:pt x="1027162" y="2406354"/>
                  </a:lnTo>
                  <a:lnTo>
                    <a:pt x="1034696" y="2404855"/>
                  </a:lnTo>
                  <a:lnTo>
                    <a:pt x="1070288" y="2377537"/>
                  </a:lnTo>
                  <a:lnTo>
                    <a:pt x="1078014" y="2352073"/>
                  </a:lnTo>
                  <a:lnTo>
                    <a:pt x="1078014" y="63012"/>
                  </a:lnTo>
                  <a:lnTo>
                    <a:pt x="1077743" y="60267"/>
                  </a:lnTo>
                  <a:lnTo>
                    <a:pt x="1077639" y="59208"/>
                  </a:lnTo>
                  <a:lnTo>
                    <a:pt x="1058164" y="22773"/>
                  </a:lnTo>
                  <a:lnTo>
                    <a:pt x="1023358" y="8356"/>
                  </a:lnTo>
                  <a:lnTo>
                    <a:pt x="1051821" y="8356"/>
                  </a:lnTo>
                  <a:lnTo>
                    <a:pt x="1081281" y="41269"/>
                  </a:lnTo>
                  <a:lnTo>
                    <a:pt x="1086371" y="2348232"/>
                  </a:lnTo>
                  <a:lnTo>
                    <a:pt x="1086053" y="2354818"/>
                  </a:lnTo>
                  <a:lnTo>
                    <a:pt x="1071221" y="2390622"/>
                  </a:lnTo>
                  <a:lnTo>
                    <a:pt x="1056777" y="2403746"/>
                  </a:lnTo>
                  <a:lnTo>
                    <a:pt x="1051821" y="2406729"/>
                  </a:lnTo>
                  <a:close/>
                </a:path>
              </a:pathLst>
            </a:custGeom>
            <a:solidFill>
              <a:srgbClr val="64FFD9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1">
              <a:extLst>
                <a:ext uri="{FF2B5EF4-FFF2-40B4-BE49-F238E27FC236}">
                  <a16:creationId xmlns:a16="http://schemas.microsoft.com/office/drawing/2014/main" id="{F6F51B33-5FEA-896C-FA75-B6096E01B277}"/>
                </a:ext>
              </a:extLst>
            </p:cNvPr>
            <p:cNvSpPr/>
            <p:nvPr/>
          </p:nvSpPr>
          <p:spPr>
            <a:xfrm>
              <a:off x="6434658" y="1880257"/>
              <a:ext cx="668655" cy="668655"/>
            </a:xfrm>
            <a:custGeom>
              <a:avLst/>
              <a:gdLst/>
              <a:ahLst/>
              <a:cxnLst/>
              <a:rect l="l" t="t" r="r" b="b"/>
              <a:pathLst>
                <a:path w="668654" h="668655">
                  <a:moveTo>
                    <a:pt x="334267" y="668535"/>
                  </a:moveTo>
                  <a:lnTo>
                    <a:pt x="293347" y="666022"/>
                  </a:lnTo>
                  <a:lnTo>
                    <a:pt x="253046" y="658518"/>
                  </a:lnTo>
                  <a:lnTo>
                    <a:pt x="213967" y="646138"/>
                  </a:lnTo>
                  <a:lnTo>
                    <a:pt x="176694" y="629066"/>
                  </a:lnTo>
                  <a:lnTo>
                    <a:pt x="141790" y="607559"/>
                  </a:lnTo>
                  <a:lnTo>
                    <a:pt x="109786" y="581944"/>
                  </a:lnTo>
                  <a:lnTo>
                    <a:pt x="81158" y="552604"/>
                  </a:lnTo>
                  <a:lnTo>
                    <a:pt x="56333" y="519977"/>
                  </a:lnTo>
                  <a:lnTo>
                    <a:pt x="35690" y="484556"/>
                  </a:lnTo>
                  <a:lnTo>
                    <a:pt x="19539" y="446879"/>
                  </a:lnTo>
                  <a:lnTo>
                    <a:pt x="8121" y="407508"/>
                  </a:lnTo>
                  <a:lnTo>
                    <a:pt x="1609" y="367031"/>
                  </a:lnTo>
                  <a:lnTo>
                    <a:pt x="0" y="334267"/>
                  </a:lnTo>
                  <a:lnTo>
                    <a:pt x="100" y="326062"/>
                  </a:lnTo>
                  <a:lnTo>
                    <a:pt x="3617" y="285220"/>
                  </a:lnTo>
                  <a:lnTo>
                    <a:pt x="12107" y="245116"/>
                  </a:lnTo>
                  <a:lnTo>
                    <a:pt x="25443" y="206348"/>
                  </a:lnTo>
                  <a:lnTo>
                    <a:pt x="43426" y="169505"/>
                  </a:lnTo>
                  <a:lnTo>
                    <a:pt x="65780" y="135144"/>
                  </a:lnTo>
                  <a:lnTo>
                    <a:pt x="92172" y="103778"/>
                  </a:lnTo>
                  <a:lnTo>
                    <a:pt x="122210" y="75875"/>
                  </a:lnTo>
                  <a:lnTo>
                    <a:pt x="155436" y="51858"/>
                  </a:lnTo>
                  <a:lnTo>
                    <a:pt x="191349" y="32092"/>
                  </a:lnTo>
                  <a:lnTo>
                    <a:pt x="229411" y="16871"/>
                  </a:lnTo>
                  <a:lnTo>
                    <a:pt x="269054" y="6422"/>
                  </a:lnTo>
                  <a:lnTo>
                    <a:pt x="309680" y="905"/>
                  </a:lnTo>
                  <a:lnTo>
                    <a:pt x="334267" y="0"/>
                  </a:lnTo>
                  <a:lnTo>
                    <a:pt x="342473" y="100"/>
                  </a:lnTo>
                  <a:lnTo>
                    <a:pt x="383314" y="3617"/>
                  </a:lnTo>
                  <a:lnTo>
                    <a:pt x="423418" y="12107"/>
                  </a:lnTo>
                  <a:lnTo>
                    <a:pt x="462185" y="25444"/>
                  </a:lnTo>
                  <a:lnTo>
                    <a:pt x="499029" y="43426"/>
                  </a:lnTo>
                  <a:lnTo>
                    <a:pt x="533390" y="65781"/>
                  </a:lnTo>
                  <a:lnTo>
                    <a:pt x="564757" y="92173"/>
                  </a:lnTo>
                  <a:lnTo>
                    <a:pt x="592660" y="122210"/>
                  </a:lnTo>
                  <a:lnTo>
                    <a:pt x="616676" y="155437"/>
                  </a:lnTo>
                  <a:lnTo>
                    <a:pt x="636442" y="191349"/>
                  </a:lnTo>
                  <a:lnTo>
                    <a:pt x="651664" y="229411"/>
                  </a:lnTo>
                  <a:lnTo>
                    <a:pt x="662112" y="269055"/>
                  </a:lnTo>
                  <a:lnTo>
                    <a:pt x="667630" y="309680"/>
                  </a:lnTo>
                  <a:lnTo>
                    <a:pt x="668535" y="334267"/>
                  </a:lnTo>
                  <a:lnTo>
                    <a:pt x="668435" y="342473"/>
                  </a:lnTo>
                  <a:lnTo>
                    <a:pt x="664918" y="383315"/>
                  </a:lnTo>
                  <a:lnTo>
                    <a:pt x="656428" y="423419"/>
                  </a:lnTo>
                  <a:lnTo>
                    <a:pt x="643090" y="462186"/>
                  </a:lnTo>
                  <a:lnTo>
                    <a:pt x="625109" y="499030"/>
                  </a:lnTo>
                  <a:lnTo>
                    <a:pt x="602754" y="533391"/>
                  </a:lnTo>
                  <a:lnTo>
                    <a:pt x="576362" y="564757"/>
                  </a:lnTo>
                  <a:lnTo>
                    <a:pt x="546325" y="592660"/>
                  </a:lnTo>
                  <a:lnTo>
                    <a:pt x="513098" y="616676"/>
                  </a:lnTo>
                  <a:lnTo>
                    <a:pt x="477185" y="636442"/>
                  </a:lnTo>
                  <a:lnTo>
                    <a:pt x="439123" y="651664"/>
                  </a:lnTo>
                  <a:lnTo>
                    <a:pt x="399479" y="662112"/>
                  </a:lnTo>
                  <a:lnTo>
                    <a:pt x="358855" y="667630"/>
                  </a:lnTo>
                  <a:lnTo>
                    <a:pt x="334267" y="668535"/>
                  </a:lnTo>
                  <a:close/>
                </a:path>
              </a:pathLst>
            </a:custGeom>
            <a:solidFill>
              <a:srgbClr val="64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22">
              <a:extLst>
                <a:ext uri="{FF2B5EF4-FFF2-40B4-BE49-F238E27FC236}">
                  <a16:creationId xmlns:a16="http://schemas.microsoft.com/office/drawing/2014/main" id="{F11D1CB5-5A8D-4F25-EFD8-AA5D3C6A03B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0289" y="2047391"/>
              <a:ext cx="225630" cy="334267"/>
            </a:xfrm>
            <a:prstGeom prst="rect">
              <a:avLst/>
            </a:prstGeom>
          </p:spPr>
        </p:pic>
      </p:grpSp>
      <p:sp>
        <p:nvSpPr>
          <p:cNvPr id="87" name="object 23">
            <a:extLst>
              <a:ext uri="{FF2B5EF4-FFF2-40B4-BE49-F238E27FC236}">
                <a16:creationId xmlns:a16="http://schemas.microsoft.com/office/drawing/2014/main" id="{171C6363-AEC9-0590-ABB4-8540849E4551}"/>
              </a:ext>
            </a:extLst>
          </p:cNvPr>
          <p:cNvSpPr txBox="1"/>
          <p:nvPr/>
        </p:nvSpPr>
        <p:spPr>
          <a:xfrm>
            <a:off x="6424831" y="2637744"/>
            <a:ext cx="694055" cy="1234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3700"/>
              </a:lnSpc>
              <a:spcBef>
                <a:spcPts val="95"/>
              </a:spcBef>
            </a:pPr>
            <a:r>
              <a:rPr sz="1350" spc="-30" dirty="0">
                <a:solidFill>
                  <a:srgbClr val="FFFFFF"/>
                </a:solidFill>
                <a:latin typeface="Malgun Gothic"/>
                <a:cs typeface="Malgun Gothic"/>
              </a:rPr>
              <a:t>유지보</a:t>
            </a:r>
            <a:r>
              <a:rPr sz="1300" spc="-30" dirty="0">
                <a:solidFill>
                  <a:srgbClr val="FFFFFF"/>
                </a:solidFill>
                <a:latin typeface="Malgun Gothic"/>
                <a:cs typeface="Malgun Gothic"/>
              </a:rPr>
              <a:t>수 </a:t>
            </a:r>
            <a:r>
              <a:rPr sz="1350" spc="-25" dirty="0">
                <a:solidFill>
                  <a:srgbClr val="FFFFFF"/>
                </a:solidFill>
                <a:latin typeface="Malgun Gothic"/>
                <a:cs typeface="Malgun Gothic"/>
              </a:rPr>
              <a:t>결정</a:t>
            </a:r>
            <a:endParaRPr sz="1350">
              <a:latin typeface="Malgun Gothic"/>
              <a:cs typeface="Malgun Gothic"/>
            </a:endParaRPr>
          </a:p>
          <a:p>
            <a:pPr marL="35560" marR="27940" algn="ctr">
              <a:lnSpc>
                <a:spcPct val="121900"/>
              </a:lnSpc>
              <a:spcBef>
                <a:spcPts val="565"/>
              </a:spcBef>
            </a:pP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분석</a:t>
            </a:r>
            <a:r>
              <a:rPr sz="900" spc="1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900" spc="-25" dirty="0">
                <a:solidFill>
                  <a:srgbClr val="D0D5DA"/>
                </a:solidFill>
                <a:latin typeface="Malgun Gothic"/>
                <a:cs typeface="Malgun Gothic"/>
              </a:rPr>
              <a:t>결과에 </a:t>
            </a: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기반한</a:t>
            </a:r>
            <a:r>
              <a:rPr sz="900" spc="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900" spc="-25" dirty="0">
                <a:solidFill>
                  <a:srgbClr val="D0D5DA"/>
                </a:solidFill>
                <a:latin typeface="Malgun Gothic"/>
                <a:cs typeface="Malgun Gothic"/>
              </a:rPr>
              <a:t>유지 </a:t>
            </a: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보수</a:t>
            </a:r>
            <a:r>
              <a:rPr sz="900" spc="1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900" spc="-25" dirty="0">
                <a:solidFill>
                  <a:srgbClr val="D0D5DA"/>
                </a:solidFill>
                <a:latin typeface="Malgun Gothic"/>
                <a:cs typeface="Malgun Gothic"/>
              </a:rPr>
              <a:t>필요성 판단</a:t>
            </a:r>
            <a:endParaRPr sz="900">
              <a:latin typeface="Malgun Gothic"/>
              <a:cs typeface="Malgun Gothic"/>
            </a:endParaRPr>
          </a:p>
        </p:txBody>
      </p:sp>
      <p:grpSp>
        <p:nvGrpSpPr>
          <p:cNvPr id="88" name="object 24">
            <a:extLst>
              <a:ext uri="{FF2B5EF4-FFF2-40B4-BE49-F238E27FC236}">
                <a16:creationId xmlns:a16="http://schemas.microsoft.com/office/drawing/2014/main" id="{5E007286-78AE-2496-1861-2B9D9E7C1A3A}"/>
              </a:ext>
            </a:extLst>
          </p:cNvPr>
          <p:cNvGrpSpPr/>
          <p:nvPr/>
        </p:nvGrpSpPr>
        <p:grpSpPr>
          <a:xfrm>
            <a:off x="9075375" y="1754907"/>
            <a:ext cx="1086485" cy="2248535"/>
            <a:chOff x="9075375" y="1754907"/>
            <a:chExt cx="1086485" cy="2248535"/>
          </a:xfrm>
        </p:grpSpPr>
        <p:sp>
          <p:nvSpPr>
            <p:cNvPr id="89" name="object 25">
              <a:extLst>
                <a:ext uri="{FF2B5EF4-FFF2-40B4-BE49-F238E27FC236}">
                  <a16:creationId xmlns:a16="http://schemas.microsoft.com/office/drawing/2014/main" id="{3BF70A57-C916-D8DF-C0BB-1A3528EF59FC}"/>
                </a:ext>
              </a:extLst>
            </p:cNvPr>
            <p:cNvSpPr/>
            <p:nvPr/>
          </p:nvSpPr>
          <p:spPr>
            <a:xfrm>
              <a:off x="9075375" y="1754907"/>
              <a:ext cx="1086485" cy="2248535"/>
            </a:xfrm>
            <a:custGeom>
              <a:avLst/>
              <a:gdLst/>
              <a:ahLst/>
              <a:cxnLst/>
              <a:rect l="l" t="t" r="r" b="b"/>
              <a:pathLst>
                <a:path w="1086484" h="2248535">
                  <a:moveTo>
                    <a:pt x="1019517" y="2247952"/>
                  </a:moveTo>
                  <a:lnTo>
                    <a:pt x="66853" y="2247952"/>
                  </a:lnTo>
                  <a:lnTo>
                    <a:pt x="60267" y="2247633"/>
                  </a:lnTo>
                  <a:lnTo>
                    <a:pt x="24462" y="2232802"/>
                  </a:lnTo>
                  <a:lnTo>
                    <a:pt x="2861" y="2200475"/>
                  </a:lnTo>
                  <a:lnTo>
                    <a:pt x="0" y="2181098"/>
                  </a:lnTo>
                  <a:lnTo>
                    <a:pt x="0" y="66853"/>
                  </a:lnTo>
                  <a:lnTo>
                    <a:pt x="11255" y="29704"/>
                  </a:lnTo>
                  <a:lnTo>
                    <a:pt x="41268" y="5088"/>
                  </a:lnTo>
                  <a:lnTo>
                    <a:pt x="66853" y="0"/>
                  </a:lnTo>
                  <a:lnTo>
                    <a:pt x="1019517" y="0"/>
                  </a:lnTo>
                  <a:lnTo>
                    <a:pt x="1056664" y="11256"/>
                  </a:lnTo>
                  <a:lnTo>
                    <a:pt x="1081280" y="41269"/>
                  </a:lnTo>
                  <a:lnTo>
                    <a:pt x="1086370" y="66853"/>
                  </a:lnTo>
                  <a:lnTo>
                    <a:pt x="1086370" y="2181098"/>
                  </a:lnTo>
                  <a:lnTo>
                    <a:pt x="1075112" y="2218246"/>
                  </a:lnTo>
                  <a:lnTo>
                    <a:pt x="1045098" y="2242862"/>
                  </a:lnTo>
                  <a:lnTo>
                    <a:pt x="1019517" y="224795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26">
              <a:extLst>
                <a:ext uri="{FF2B5EF4-FFF2-40B4-BE49-F238E27FC236}">
                  <a16:creationId xmlns:a16="http://schemas.microsoft.com/office/drawing/2014/main" id="{C2D991CE-E47A-2B0D-6BD5-4DE368AEEF3E}"/>
                </a:ext>
              </a:extLst>
            </p:cNvPr>
            <p:cNvSpPr/>
            <p:nvPr/>
          </p:nvSpPr>
          <p:spPr>
            <a:xfrm>
              <a:off x="9075375" y="1754907"/>
              <a:ext cx="1086485" cy="2248535"/>
            </a:xfrm>
            <a:custGeom>
              <a:avLst/>
              <a:gdLst/>
              <a:ahLst/>
              <a:cxnLst/>
              <a:rect l="l" t="t" r="r" b="b"/>
              <a:pathLst>
                <a:path w="1086484" h="2248535">
                  <a:moveTo>
                    <a:pt x="1019517" y="2247952"/>
                  </a:moveTo>
                  <a:lnTo>
                    <a:pt x="66853" y="2247952"/>
                  </a:lnTo>
                  <a:lnTo>
                    <a:pt x="60267" y="2247633"/>
                  </a:lnTo>
                  <a:lnTo>
                    <a:pt x="24462" y="2232802"/>
                  </a:lnTo>
                  <a:lnTo>
                    <a:pt x="2861" y="2200475"/>
                  </a:lnTo>
                  <a:lnTo>
                    <a:pt x="0" y="2181098"/>
                  </a:lnTo>
                  <a:lnTo>
                    <a:pt x="0" y="66853"/>
                  </a:lnTo>
                  <a:lnTo>
                    <a:pt x="11255" y="29704"/>
                  </a:lnTo>
                  <a:lnTo>
                    <a:pt x="41268" y="5088"/>
                  </a:lnTo>
                  <a:lnTo>
                    <a:pt x="66853" y="0"/>
                  </a:lnTo>
                  <a:lnTo>
                    <a:pt x="1019517" y="0"/>
                  </a:lnTo>
                  <a:lnTo>
                    <a:pt x="1051819" y="8356"/>
                  </a:lnTo>
                  <a:lnTo>
                    <a:pt x="63011" y="8356"/>
                  </a:lnTo>
                  <a:lnTo>
                    <a:pt x="59207" y="8731"/>
                  </a:lnTo>
                  <a:lnTo>
                    <a:pt x="22773" y="28205"/>
                  </a:lnTo>
                  <a:lnTo>
                    <a:pt x="8355" y="63012"/>
                  </a:lnTo>
                  <a:lnTo>
                    <a:pt x="8355" y="2184939"/>
                  </a:lnTo>
                  <a:lnTo>
                    <a:pt x="28204" y="2225177"/>
                  </a:lnTo>
                  <a:lnTo>
                    <a:pt x="63011" y="2239595"/>
                  </a:lnTo>
                  <a:lnTo>
                    <a:pt x="1051818" y="2239595"/>
                  </a:lnTo>
                  <a:lnTo>
                    <a:pt x="1051061" y="2240048"/>
                  </a:lnTo>
                  <a:lnTo>
                    <a:pt x="1045098" y="2242862"/>
                  </a:lnTo>
                  <a:lnTo>
                    <a:pt x="1038893" y="2245088"/>
                  </a:lnTo>
                  <a:lnTo>
                    <a:pt x="1032561" y="2246679"/>
                  </a:lnTo>
                  <a:lnTo>
                    <a:pt x="1026102" y="2247633"/>
                  </a:lnTo>
                  <a:lnTo>
                    <a:pt x="1019517" y="2247952"/>
                  </a:lnTo>
                  <a:close/>
                </a:path>
                <a:path w="1086484" h="2248535">
                  <a:moveTo>
                    <a:pt x="1051818" y="2239595"/>
                  </a:moveTo>
                  <a:lnTo>
                    <a:pt x="1023358" y="2239595"/>
                  </a:lnTo>
                  <a:lnTo>
                    <a:pt x="1027162" y="2239220"/>
                  </a:lnTo>
                  <a:lnTo>
                    <a:pt x="1034696" y="2237721"/>
                  </a:lnTo>
                  <a:lnTo>
                    <a:pt x="1070289" y="2210403"/>
                  </a:lnTo>
                  <a:lnTo>
                    <a:pt x="1078014" y="2184939"/>
                  </a:lnTo>
                  <a:lnTo>
                    <a:pt x="1078014" y="63012"/>
                  </a:lnTo>
                  <a:lnTo>
                    <a:pt x="1077744" y="60267"/>
                  </a:lnTo>
                  <a:lnTo>
                    <a:pt x="1077639" y="59208"/>
                  </a:lnTo>
                  <a:lnTo>
                    <a:pt x="1058164" y="22773"/>
                  </a:lnTo>
                  <a:lnTo>
                    <a:pt x="1023358" y="8356"/>
                  </a:lnTo>
                  <a:lnTo>
                    <a:pt x="1051819" y="8356"/>
                  </a:lnTo>
                  <a:lnTo>
                    <a:pt x="1081280" y="41269"/>
                  </a:lnTo>
                  <a:lnTo>
                    <a:pt x="1086370" y="2181098"/>
                  </a:lnTo>
                  <a:lnTo>
                    <a:pt x="1086052" y="2187684"/>
                  </a:lnTo>
                  <a:lnTo>
                    <a:pt x="1071220" y="2223488"/>
                  </a:lnTo>
                  <a:lnTo>
                    <a:pt x="1056775" y="2236612"/>
                  </a:lnTo>
                  <a:lnTo>
                    <a:pt x="1051818" y="2239595"/>
                  </a:lnTo>
                  <a:close/>
                </a:path>
              </a:pathLst>
            </a:custGeom>
            <a:solidFill>
              <a:srgbClr val="64FFD9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27">
              <a:extLst>
                <a:ext uri="{FF2B5EF4-FFF2-40B4-BE49-F238E27FC236}">
                  <a16:creationId xmlns:a16="http://schemas.microsoft.com/office/drawing/2014/main" id="{8BF6D108-B8A7-6E6B-EFF7-EAB4766117C9}"/>
                </a:ext>
              </a:extLst>
            </p:cNvPr>
            <p:cNvSpPr/>
            <p:nvPr/>
          </p:nvSpPr>
          <p:spPr>
            <a:xfrm>
              <a:off x="9284293" y="1963824"/>
              <a:ext cx="668655" cy="668655"/>
            </a:xfrm>
            <a:custGeom>
              <a:avLst/>
              <a:gdLst/>
              <a:ahLst/>
              <a:cxnLst/>
              <a:rect l="l" t="t" r="r" b="b"/>
              <a:pathLst>
                <a:path w="668654" h="668655">
                  <a:moveTo>
                    <a:pt x="334267" y="668535"/>
                  </a:moveTo>
                  <a:lnTo>
                    <a:pt x="293346" y="666022"/>
                  </a:lnTo>
                  <a:lnTo>
                    <a:pt x="253047" y="658518"/>
                  </a:lnTo>
                  <a:lnTo>
                    <a:pt x="213967" y="646138"/>
                  </a:lnTo>
                  <a:lnTo>
                    <a:pt x="176694" y="629065"/>
                  </a:lnTo>
                  <a:lnTo>
                    <a:pt x="141791" y="607558"/>
                  </a:lnTo>
                  <a:lnTo>
                    <a:pt x="109787" y="581944"/>
                  </a:lnTo>
                  <a:lnTo>
                    <a:pt x="81159" y="552604"/>
                  </a:lnTo>
                  <a:lnTo>
                    <a:pt x="56334" y="519977"/>
                  </a:lnTo>
                  <a:lnTo>
                    <a:pt x="35690" y="484556"/>
                  </a:lnTo>
                  <a:lnTo>
                    <a:pt x="19539" y="446879"/>
                  </a:lnTo>
                  <a:lnTo>
                    <a:pt x="8122" y="407508"/>
                  </a:lnTo>
                  <a:lnTo>
                    <a:pt x="1609" y="367032"/>
                  </a:lnTo>
                  <a:lnTo>
                    <a:pt x="0" y="334267"/>
                  </a:lnTo>
                  <a:lnTo>
                    <a:pt x="100" y="326062"/>
                  </a:lnTo>
                  <a:lnTo>
                    <a:pt x="3617" y="285220"/>
                  </a:lnTo>
                  <a:lnTo>
                    <a:pt x="12108" y="245116"/>
                  </a:lnTo>
                  <a:lnTo>
                    <a:pt x="25444" y="206348"/>
                  </a:lnTo>
                  <a:lnTo>
                    <a:pt x="43426" y="169505"/>
                  </a:lnTo>
                  <a:lnTo>
                    <a:pt x="65781" y="135144"/>
                  </a:lnTo>
                  <a:lnTo>
                    <a:pt x="92173" y="103778"/>
                  </a:lnTo>
                  <a:lnTo>
                    <a:pt x="122210" y="75875"/>
                  </a:lnTo>
                  <a:lnTo>
                    <a:pt x="155436" y="51858"/>
                  </a:lnTo>
                  <a:lnTo>
                    <a:pt x="191348" y="32092"/>
                  </a:lnTo>
                  <a:lnTo>
                    <a:pt x="229411" y="16871"/>
                  </a:lnTo>
                  <a:lnTo>
                    <a:pt x="269054" y="6422"/>
                  </a:lnTo>
                  <a:lnTo>
                    <a:pt x="309679" y="905"/>
                  </a:lnTo>
                  <a:lnTo>
                    <a:pt x="334267" y="0"/>
                  </a:lnTo>
                  <a:lnTo>
                    <a:pt x="342474" y="100"/>
                  </a:lnTo>
                  <a:lnTo>
                    <a:pt x="383314" y="3617"/>
                  </a:lnTo>
                  <a:lnTo>
                    <a:pt x="423419" y="12107"/>
                  </a:lnTo>
                  <a:lnTo>
                    <a:pt x="462185" y="25444"/>
                  </a:lnTo>
                  <a:lnTo>
                    <a:pt x="499029" y="43426"/>
                  </a:lnTo>
                  <a:lnTo>
                    <a:pt x="533390" y="65781"/>
                  </a:lnTo>
                  <a:lnTo>
                    <a:pt x="564756" y="92173"/>
                  </a:lnTo>
                  <a:lnTo>
                    <a:pt x="592660" y="122210"/>
                  </a:lnTo>
                  <a:lnTo>
                    <a:pt x="616675" y="155437"/>
                  </a:lnTo>
                  <a:lnTo>
                    <a:pt x="636440" y="191349"/>
                  </a:lnTo>
                  <a:lnTo>
                    <a:pt x="651663" y="229411"/>
                  </a:lnTo>
                  <a:lnTo>
                    <a:pt x="662111" y="269055"/>
                  </a:lnTo>
                  <a:lnTo>
                    <a:pt x="667631" y="309680"/>
                  </a:lnTo>
                  <a:lnTo>
                    <a:pt x="668535" y="334267"/>
                  </a:lnTo>
                  <a:lnTo>
                    <a:pt x="668435" y="342473"/>
                  </a:lnTo>
                  <a:lnTo>
                    <a:pt x="664917" y="383315"/>
                  </a:lnTo>
                  <a:lnTo>
                    <a:pt x="656426" y="423419"/>
                  </a:lnTo>
                  <a:lnTo>
                    <a:pt x="643089" y="462186"/>
                  </a:lnTo>
                  <a:lnTo>
                    <a:pt x="625107" y="499030"/>
                  </a:lnTo>
                  <a:lnTo>
                    <a:pt x="602754" y="533391"/>
                  </a:lnTo>
                  <a:lnTo>
                    <a:pt x="576361" y="564757"/>
                  </a:lnTo>
                  <a:lnTo>
                    <a:pt x="546324" y="592660"/>
                  </a:lnTo>
                  <a:lnTo>
                    <a:pt x="513097" y="616676"/>
                  </a:lnTo>
                  <a:lnTo>
                    <a:pt x="477184" y="636442"/>
                  </a:lnTo>
                  <a:lnTo>
                    <a:pt x="439123" y="651664"/>
                  </a:lnTo>
                  <a:lnTo>
                    <a:pt x="399479" y="662112"/>
                  </a:lnTo>
                  <a:lnTo>
                    <a:pt x="358856" y="667630"/>
                  </a:lnTo>
                  <a:lnTo>
                    <a:pt x="334267" y="668535"/>
                  </a:lnTo>
                  <a:close/>
                </a:path>
              </a:pathLst>
            </a:custGeom>
            <a:solidFill>
              <a:srgbClr val="64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28">
              <a:extLst>
                <a:ext uri="{FF2B5EF4-FFF2-40B4-BE49-F238E27FC236}">
                  <a16:creationId xmlns:a16="http://schemas.microsoft.com/office/drawing/2014/main" id="{FF70D87C-3C63-2A96-06B3-A574606D72A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8140" y="2130958"/>
              <a:ext cx="300841" cy="334267"/>
            </a:xfrm>
            <a:prstGeom prst="rect">
              <a:avLst/>
            </a:prstGeom>
          </p:spPr>
        </p:pic>
      </p:grpSp>
      <p:sp>
        <p:nvSpPr>
          <p:cNvPr id="93" name="object 29">
            <a:extLst>
              <a:ext uri="{FF2B5EF4-FFF2-40B4-BE49-F238E27FC236}">
                <a16:creationId xmlns:a16="http://schemas.microsoft.com/office/drawing/2014/main" id="{491A9E18-5995-F74D-C8DA-B183DE2F662A}"/>
              </a:ext>
            </a:extLst>
          </p:cNvPr>
          <p:cNvSpPr txBox="1"/>
          <p:nvPr/>
        </p:nvSpPr>
        <p:spPr>
          <a:xfrm>
            <a:off x="9276294" y="2721311"/>
            <a:ext cx="685165" cy="106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260" marR="54610" indent="-113030" algn="just">
              <a:lnSpc>
                <a:spcPct val="113700"/>
              </a:lnSpc>
              <a:spcBef>
                <a:spcPts val="95"/>
              </a:spcBef>
            </a:pPr>
            <a:r>
              <a:rPr sz="1350" dirty="0">
                <a:solidFill>
                  <a:srgbClr val="FFFFFF"/>
                </a:solidFill>
                <a:latin typeface="Malgun Gothic"/>
                <a:cs typeface="Malgun Gothic"/>
              </a:rPr>
              <a:t>계획</a:t>
            </a:r>
            <a:r>
              <a:rPr sz="1350" spc="-1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350" spc="-50" dirty="0">
                <a:solidFill>
                  <a:srgbClr val="FFFFFF"/>
                </a:solidFill>
                <a:latin typeface="Malgun Gothic"/>
                <a:cs typeface="Malgun Gothic"/>
              </a:rPr>
              <a:t>및 </a:t>
            </a:r>
            <a:r>
              <a:rPr sz="1350" spc="-25" dirty="0">
                <a:solidFill>
                  <a:srgbClr val="FFFFFF"/>
                </a:solidFill>
                <a:latin typeface="Malgun Gothic"/>
                <a:cs typeface="Malgun Gothic"/>
              </a:rPr>
              <a:t>실행</a:t>
            </a:r>
            <a:endParaRPr sz="1350">
              <a:latin typeface="Malgun Gothic"/>
              <a:cs typeface="Malgun Gothic"/>
            </a:endParaRPr>
          </a:p>
          <a:p>
            <a:pPr marL="12700" marR="5080" indent="18415" algn="just">
              <a:lnSpc>
                <a:spcPct val="121900"/>
              </a:lnSpc>
              <a:spcBef>
                <a:spcPts val="565"/>
              </a:spcBef>
            </a:pP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최적화된</a:t>
            </a:r>
            <a:r>
              <a:rPr sz="900" spc="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900" spc="-50" dirty="0">
                <a:solidFill>
                  <a:srgbClr val="D0D5DA"/>
                </a:solidFill>
                <a:latin typeface="Malgun Gothic"/>
                <a:cs typeface="Malgun Gothic"/>
              </a:rPr>
              <a:t>유 </a:t>
            </a: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지보수</a:t>
            </a:r>
            <a:r>
              <a:rPr sz="900" spc="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900" spc="-25" dirty="0">
                <a:solidFill>
                  <a:srgbClr val="D0D5DA"/>
                </a:solidFill>
                <a:latin typeface="Malgun Gothic"/>
                <a:cs typeface="Malgun Gothic"/>
              </a:rPr>
              <a:t>계획 </a:t>
            </a:r>
            <a:r>
              <a:rPr sz="900" dirty="0">
                <a:solidFill>
                  <a:srgbClr val="D0D5DA"/>
                </a:solidFill>
                <a:latin typeface="Malgun Gothic"/>
                <a:cs typeface="Malgun Gothic"/>
              </a:rPr>
              <a:t>수립 및 </a:t>
            </a:r>
            <a:r>
              <a:rPr sz="900" spc="-25" dirty="0">
                <a:solidFill>
                  <a:srgbClr val="D0D5DA"/>
                </a:solidFill>
                <a:latin typeface="Malgun Gothic"/>
                <a:cs typeface="Malgun Gothic"/>
              </a:rPr>
              <a:t>실행</a:t>
            </a:r>
            <a:endParaRPr sz="900">
              <a:latin typeface="Malgun Gothic"/>
              <a:cs typeface="Malgun Gothic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EEB85F7A-3FE8-705A-E8D3-07D1482ACBD9}"/>
              </a:ext>
            </a:extLst>
          </p:cNvPr>
          <p:cNvGrpSpPr/>
          <p:nvPr/>
        </p:nvGrpSpPr>
        <p:grpSpPr>
          <a:xfrm>
            <a:off x="273462" y="4387267"/>
            <a:ext cx="2256790" cy="1838960"/>
            <a:chOff x="534828" y="4387267"/>
            <a:chExt cx="2256790" cy="1838960"/>
          </a:xfrm>
        </p:grpSpPr>
        <p:grpSp>
          <p:nvGrpSpPr>
            <p:cNvPr id="94" name="object 30">
              <a:extLst>
                <a:ext uri="{FF2B5EF4-FFF2-40B4-BE49-F238E27FC236}">
                  <a16:creationId xmlns:a16="http://schemas.microsoft.com/office/drawing/2014/main" id="{F78584AC-07FB-08F0-5123-3E1B412EF1BF}"/>
                </a:ext>
              </a:extLst>
            </p:cNvPr>
            <p:cNvGrpSpPr/>
            <p:nvPr/>
          </p:nvGrpSpPr>
          <p:grpSpPr>
            <a:xfrm>
              <a:off x="534828" y="4387267"/>
              <a:ext cx="2256790" cy="1838960"/>
              <a:chOff x="534828" y="4387267"/>
              <a:chExt cx="2256790" cy="1838960"/>
            </a:xfrm>
          </p:grpSpPr>
          <p:sp>
            <p:nvSpPr>
              <p:cNvPr id="95" name="object 31">
                <a:extLst>
                  <a:ext uri="{FF2B5EF4-FFF2-40B4-BE49-F238E27FC236}">
                    <a16:creationId xmlns:a16="http://schemas.microsoft.com/office/drawing/2014/main" id="{853A5FE5-AAC4-40AC-B0A4-D7B1A7A83A92}"/>
                  </a:ext>
                </a:extLst>
              </p:cNvPr>
              <p:cNvSpPr/>
              <p:nvPr/>
            </p:nvSpPr>
            <p:spPr>
              <a:xfrm>
                <a:off x="534828" y="4387267"/>
                <a:ext cx="2256790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2256790" h="1838960">
                    <a:moveTo>
                      <a:pt x="2193845" y="1838473"/>
                    </a:moveTo>
                    <a:lnTo>
                      <a:pt x="62463" y="1838473"/>
                    </a:lnTo>
                    <a:lnTo>
                      <a:pt x="58116" y="1838045"/>
                    </a:lnTo>
                    <a:lnTo>
                      <a:pt x="22684" y="1821995"/>
                    </a:lnTo>
                    <a:lnTo>
                      <a:pt x="2140" y="1788967"/>
                    </a:lnTo>
                    <a:lnTo>
                      <a:pt x="0" y="1776009"/>
                    </a:lnTo>
                    <a:lnTo>
                      <a:pt x="0" y="1771619"/>
                    </a:lnTo>
                    <a:lnTo>
                      <a:pt x="0" y="62463"/>
                    </a:lnTo>
                    <a:lnTo>
                      <a:pt x="13705" y="26061"/>
                    </a:lnTo>
                    <a:lnTo>
                      <a:pt x="45325" y="3408"/>
                    </a:lnTo>
                    <a:lnTo>
                      <a:pt x="62463" y="0"/>
                    </a:lnTo>
                    <a:lnTo>
                      <a:pt x="2193845" y="0"/>
                    </a:lnTo>
                    <a:lnTo>
                      <a:pt x="2230246" y="13705"/>
                    </a:lnTo>
                    <a:lnTo>
                      <a:pt x="2252899" y="45324"/>
                    </a:lnTo>
                    <a:lnTo>
                      <a:pt x="2256308" y="62463"/>
                    </a:lnTo>
                    <a:lnTo>
                      <a:pt x="2256308" y="1776009"/>
                    </a:lnTo>
                    <a:lnTo>
                      <a:pt x="2242602" y="1812410"/>
                    </a:lnTo>
                    <a:lnTo>
                      <a:pt x="2210983" y="1835063"/>
                    </a:lnTo>
                    <a:lnTo>
                      <a:pt x="2198192" y="1838045"/>
                    </a:lnTo>
                    <a:lnTo>
                      <a:pt x="2193845" y="1838473"/>
                    </a:lnTo>
                    <a:close/>
                  </a:path>
                </a:pathLst>
              </a:custGeom>
              <a:solidFill>
                <a:srgbClr val="FFFFFF">
                  <a:alpha val="50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32">
                <a:extLst>
                  <a:ext uri="{FF2B5EF4-FFF2-40B4-BE49-F238E27FC236}">
                    <a16:creationId xmlns:a16="http://schemas.microsoft.com/office/drawing/2014/main" id="{832F9867-72D5-3A78-F2FF-E5243B2EA9F3}"/>
                  </a:ext>
                </a:extLst>
              </p:cNvPr>
              <p:cNvSpPr/>
              <p:nvPr/>
            </p:nvSpPr>
            <p:spPr>
              <a:xfrm>
                <a:off x="701962" y="4554401"/>
                <a:ext cx="267970" cy="267970"/>
              </a:xfrm>
              <a:custGeom>
                <a:avLst/>
                <a:gdLst/>
                <a:ahLst/>
                <a:cxnLst/>
                <a:rect l="l" t="t" r="r" b="b"/>
                <a:pathLst>
                  <a:path w="267969" h="267970">
                    <a:moveTo>
                      <a:pt x="133707" y="267414"/>
                    </a:moveTo>
                    <a:lnTo>
                      <a:pt x="94893" y="261657"/>
                    </a:lnTo>
                    <a:lnTo>
                      <a:pt x="59423" y="244879"/>
                    </a:lnTo>
                    <a:lnTo>
                      <a:pt x="30348" y="218530"/>
                    </a:lnTo>
                    <a:lnTo>
                      <a:pt x="10177" y="184874"/>
                    </a:lnTo>
                    <a:lnTo>
                      <a:pt x="642" y="146812"/>
                    </a:lnTo>
                    <a:lnTo>
                      <a:pt x="0" y="133707"/>
                    </a:lnTo>
                    <a:lnTo>
                      <a:pt x="160" y="127138"/>
                    </a:lnTo>
                    <a:lnTo>
                      <a:pt x="7812" y="88669"/>
                    </a:lnTo>
                    <a:lnTo>
                      <a:pt x="26316" y="54050"/>
                    </a:lnTo>
                    <a:lnTo>
                      <a:pt x="54050" y="26316"/>
                    </a:lnTo>
                    <a:lnTo>
                      <a:pt x="88669" y="7811"/>
                    </a:lnTo>
                    <a:lnTo>
                      <a:pt x="127138" y="160"/>
                    </a:lnTo>
                    <a:lnTo>
                      <a:pt x="133707" y="0"/>
                    </a:lnTo>
                    <a:lnTo>
                      <a:pt x="140275" y="160"/>
                    </a:lnTo>
                    <a:lnTo>
                      <a:pt x="178744" y="7812"/>
                    </a:lnTo>
                    <a:lnTo>
                      <a:pt x="213363" y="26316"/>
                    </a:lnTo>
                    <a:lnTo>
                      <a:pt x="241097" y="54050"/>
                    </a:lnTo>
                    <a:lnTo>
                      <a:pt x="259601" y="88669"/>
                    </a:lnTo>
                    <a:lnTo>
                      <a:pt x="267253" y="127138"/>
                    </a:lnTo>
                    <a:lnTo>
                      <a:pt x="267414" y="133707"/>
                    </a:lnTo>
                    <a:lnTo>
                      <a:pt x="267253" y="140275"/>
                    </a:lnTo>
                    <a:lnTo>
                      <a:pt x="259601" y="178744"/>
                    </a:lnTo>
                    <a:lnTo>
                      <a:pt x="241097" y="213362"/>
                    </a:lnTo>
                    <a:lnTo>
                      <a:pt x="213363" y="241096"/>
                    </a:lnTo>
                    <a:lnTo>
                      <a:pt x="178744" y="259601"/>
                    </a:lnTo>
                    <a:lnTo>
                      <a:pt x="140275" y="267253"/>
                    </a:lnTo>
                    <a:lnTo>
                      <a:pt x="133707" y="267414"/>
                    </a:lnTo>
                    <a:close/>
                  </a:path>
                </a:pathLst>
              </a:custGeom>
              <a:solidFill>
                <a:srgbClr val="64FF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875EA5A4-AB69-EEA1-6EAC-F75C32621834}"/>
                </a:ext>
              </a:extLst>
            </p:cNvPr>
            <p:cNvSpPr txBox="1"/>
            <p:nvPr/>
          </p:nvSpPr>
          <p:spPr>
            <a:xfrm>
              <a:off x="1056957" y="4578000"/>
              <a:ext cx="741045" cy="1930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100" spc="-50" dirty="0" err="1">
                  <a:solidFill>
                    <a:srgbClr val="FFFFFF"/>
                  </a:solidFill>
                  <a:latin typeface="Malgun Gothic"/>
                  <a:cs typeface="Malgun Gothic"/>
                </a:rPr>
                <a:t>데이터</a:t>
              </a:r>
              <a:r>
                <a:rPr sz="1100" spc="-4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050" spc="-25" dirty="0">
                  <a:solidFill>
                    <a:srgbClr val="FFFFFF"/>
                  </a:solidFill>
                  <a:latin typeface="Malgun Gothic"/>
                  <a:cs typeface="Malgun Gothic"/>
                </a:rPr>
                <a:t>수</a:t>
              </a:r>
              <a:r>
                <a:rPr sz="1100" spc="-25" dirty="0">
                  <a:solidFill>
                    <a:srgbClr val="FFFFFF"/>
                  </a:solidFill>
                  <a:latin typeface="Malgun Gothic"/>
                  <a:cs typeface="Malgun Gothic"/>
                </a:rPr>
                <a:t>집</a:t>
              </a:r>
              <a:endParaRPr sz="1100" dirty="0">
                <a:latin typeface="Malgun Gothic"/>
                <a:cs typeface="Malgun Gothic"/>
              </a:endParaRPr>
            </a:p>
          </p:txBody>
        </p:sp>
        <p:grpSp>
          <p:nvGrpSpPr>
            <p:cNvPr id="98" name="object 34">
              <a:extLst>
                <a:ext uri="{FF2B5EF4-FFF2-40B4-BE49-F238E27FC236}">
                  <a16:creationId xmlns:a16="http://schemas.microsoft.com/office/drawing/2014/main" id="{EBAA32F9-123C-3910-59E1-410E614BE39D}"/>
                </a:ext>
              </a:extLst>
            </p:cNvPr>
            <p:cNvGrpSpPr/>
            <p:nvPr/>
          </p:nvGrpSpPr>
          <p:grpSpPr>
            <a:xfrm>
              <a:off x="701962" y="4955522"/>
              <a:ext cx="100330" cy="935990"/>
              <a:chOff x="701962" y="4955522"/>
              <a:chExt cx="100330" cy="935990"/>
            </a:xfrm>
          </p:grpSpPr>
          <p:pic>
            <p:nvPicPr>
              <p:cNvPr id="99" name="object 35">
                <a:extLst>
                  <a:ext uri="{FF2B5EF4-FFF2-40B4-BE49-F238E27FC236}">
                    <a16:creationId xmlns:a16="http://schemas.microsoft.com/office/drawing/2014/main" id="{DD49773B-C443-953A-6084-9B028CE58823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1962" y="4955522"/>
                <a:ext cx="100280" cy="133707"/>
              </a:xfrm>
              <a:prstGeom prst="rect">
                <a:avLst/>
              </a:prstGeom>
            </p:spPr>
          </p:pic>
          <p:pic>
            <p:nvPicPr>
              <p:cNvPr id="100" name="object 36">
                <a:extLst>
                  <a:ext uri="{FF2B5EF4-FFF2-40B4-BE49-F238E27FC236}">
                    <a16:creationId xmlns:a16="http://schemas.microsoft.com/office/drawing/2014/main" id="{EC2884DF-2A0B-1105-F2EF-6CC4239ABFA3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1962" y="5356644"/>
                <a:ext cx="100280" cy="133707"/>
              </a:xfrm>
              <a:prstGeom prst="rect">
                <a:avLst/>
              </a:prstGeom>
            </p:spPr>
          </p:pic>
          <p:pic>
            <p:nvPicPr>
              <p:cNvPr id="101" name="object 37">
                <a:extLst>
                  <a:ext uri="{FF2B5EF4-FFF2-40B4-BE49-F238E27FC236}">
                    <a16:creationId xmlns:a16="http://schemas.microsoft.com/office/drawing/2014/main" id="{D9A69639-3597-46A8-765E-5FB31C149871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1962" y="5757765"/>
                <a:ext cx="100280" cy="133707"/>
              </a:xfrm>
              <a:prstGeom prst="rect">
                <a:avLst/>
              </a:prstGeom>
            </p:spPr>
          </p:pic>
        </p:grpSp>
        <p:sp>
          <p:nvSpPr>
            <p:cNvPr id="102" name="object 38">
              <a:extLst>
                <a:ext uri="{FF2B5EF4-FFF2-40B4-BE49-F238E27FC236}">
                  <a16:creationId xmlns:a16="http://schemas.microsoft.com/office/drawing/2014/main" id="{E5FBB239-83CD-C812-E56D-15F7863696A1}"/>
                </a:ext>
              </a:extLst>
            </p:cNvPr>
            <p:cNvSpPr txBox="1"/>
            <p:nvPr/>
          </p:nvSpPr>
          <p:spPr>
            <a:xfrm>
              <a:off x="856396" y="4891011"/>
              <a:ext cx="1755775" cy="116205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70485">
                <a:lnSpc>
                  <a:spcPct val="121900"/>
                </a:lnSpc>
                <a:spcBef>
                  <a:spcPts val="9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엔진</a:t>
              </a:r>
              <a:r>
                <a:rPr sz="900" dirty="0">
                  <a:solidFill>
                    <a:srgbClr val="D0D5DA"/>
                  </a:solidFill>
                  <a:latin typeface="Trebuchet MS"/>
                  <a:cs typeface="Trebuchet MS"/>
                </a:rPr>
                <a:t>,</a:t>
              </a:r>
              <a:r>
                <a:rPr sz="900" spc="40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발전기</a:t>
              </a:r>
              <a:r>
                <a:rPr sz="900" dirty="0">
                  <a:solidFill>
                    <a:srgbClr val="D0D5DA"/>
                  </a:solidFill>
                  <a:latin typeface="Trebuchet MS"/>
                  <a:cs typeface="Trebuchet MS"/>
                </a:rPr>
                <a:t>,</a:t>
              </a:r>
              <a:r>
                <a:rPr sz="900" spc="45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펌프</a:t>
              </a:r>
              <a:r>
                <a:rPr sz="900" spc="-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등 주요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장비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에 센서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부착</a:t>
              </a:r>
              <a:endParaRPr sz="900">
                <a:latin typeface="Malgun Gothic"/>
                <a:cs typeface="Malgun Gothic"/>
              </a:endParaRPr>
            </a:p>
            <a:p>
              <a:pPr marL="12700" marR="70485">
                <a:lnSpc>
                  <a:spcPct val="121900"/>
                </a:lnSpc>
                <a:spcBef>
                  <a:spcPts val="52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진동</a:t>
              </a:r>
              <a:r>
                <a:rPr sz="900" dirty="0">
                  <a:solidFill>
                    <a:srgbClr val="D0D5DA"/>
                  </a:solidFill>
                  <a:latin typeface="Trebuchet MS"/>
                  <a:cs typeface="Trebuchet MS"/>
                </a:rPr>
                <a:t>,</a:t>
              </a:r>
              <a:r>
                <a:rPr sz="900" spc="30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온도</a:t>
              </a:r>
              <a:r>
                <a:rPr sz="900" dirty="0">
                  <a:solidFill>
                    <a:srgbClr val="D0D5DA"/>
                  </a:solidFill>
                  <a:latin typeface="Trebuchet MS"/>
                  <a:cs typeface="Trebuchet MS"/>
                </a:rPr>
                <a:t>,</a:t>
              </a:r>
              <a:r>
                <a:rPr sz="900" spc="45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압력</a:t>
              </a:r>
              <a:r>
                <a:rPr sz="900" spc="-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등 다양한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운영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데이터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수집</a:t>
              </a:r>
              <a:endParaRPr sz="900">
                <a:latin typeface="Malgun Gothic"/>
                <a:cs typeface="Malgun Gothic"/>
              </a:endParaRPr>
            </a:p>
            <a:p>
              <a:pPr marL="12700" marR="5080">
                <a:lnSpc>
                  <a:spcPct val="121900"/>
                </a:lnSpc>
                <a:spcBef>
                  <a:spcPts val="525"/>
                </a:spcBef>
              </a:pPr>
              <a:r>
                <a:rPr sz="900" dirty="0">
                  <a:solidFill>
                    <a:srgbClr val="D0D5DA"/>
                  </a:solidFill>
                  <a:latin typeface="Trebuchet MS"/>
                  <a:cs typeface="Trebuchet MS"/>
                </a:rPr>
                <a:t>IoT</a:t>
              </a:r>
              <a:r>
                <a:rPr sz="900" spc="90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기술을</a:t>
              </a:r>
              <a:r>
                <a:rPr sz="900" spc="5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활용한</a:t>
              </a:r>
              <a:r>
                <a:rPr sz="900" spc="4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실시간</a:t>
              </a:r>
              <a:r>
                <a:rPr sz="900" spc="4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모니터 </a:t>
              </a:r>
              <a:r>
                <a:rPr sz="900" spc="-50" dirty="0">
                  <a:solidFill>
                    <a:srgbClr val="D0D5DA"/>
                  </a:solidFill>
                  <a:latin typeface="Malgun Gothic"/>
                  <a:cs typeface="Malgun Gothic"/>
                </a:rPr>
                <a:t>링</a:t>
              </a:r>
              <a:endParaRPr sz="900">
                <a:latin typeface="Malgun Gothic"/>
                <a:cs typeface="Malgun Gothic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9881F915-514A-EFD6-B93B-243519B6BCC1}"/>
              </a:ext>
            </a:extLst>
          </p:cNvPr>
          <p:cNvGrpSpPr/>
          <p:nvPr/>
        </p:nvGrpSpPr>
        <p:grpSpPr>
          <a:xfrm>
            <a:off x="3012363" y="4387267"/>
            <a:ext cx="2256790" cy="1838960"/>
            <a:chOff x="2991698" y="4387267"/>
            <a:chExt cx="2256790" cy="1838960"/>
          </a:xfrm>
        </p:grpSpPr>
        <p:grpSp>
          <p:nvGrpSpPr>
            <p:cNvPr id="103" name="object 39">
              <a:extLst>
                <a:ext uri="{FF2B5EF4-FFF2-40B4-BE49-F238E27FC236}">
                  <a16:creationId xmlns:a16="http://schemas.microsoft.com/office/drawing/2014/main" id="{56AC05D0-2089-1DD4-F8D1-9BDC2BE7FB72}"/>
                </a:ext>
              </a:extLst>
            </p:cNvPr>
            <p:cNvGrpSpPr/>
            <p:nvPr/>
          </p:nvGrpSpPr>
          <p:grpSpPr>
            <a:xfrm>
              <a:off x="2991698" y="4387267"/>
              <a:ext cx="2256790" cy="1838960"/>
              <a:chOff x="2991698" y="4387267"/>
              <a:chExt cx="2256790" cy="1838960"/>
            </a:xfrm>
          </p:grpSpPr>
          <p:sp>
            <p:nvSpPr>
              <p:cNvPr id="104" name="object 40">
                <a:extLst>
                  <a:ext uri="{FF2B5EF4-FFF2-40B4-BE49-F238E27FC236}">
                    <a16:creationId xmlns:a16="http://schemas.microsoft.com/office/drawing/2014/main" id="{D3A2056C-9757-F14E-BE6E-0B99F0954B24}"/>
                  </a:ext>
                </a:extLst>
              </p:cNvPr>
              <p:cNvSpPr/>
              <p:nvPr/>
            </p:nvSpPr>
            <p:spPr>
              <a:xfrm>
                <a:off x="2991698" y="4387267"/>
                <a:ext cx="2256790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2256790" h="1838960">
                    <a:moveTo>
                      <a:pt x="2193844" y="1838473"/>
                    </a:moveTo>
                    <a:lnTo>
                      <a:pt x="62464" y="1838473"/>
                    </a:lnTo>
                    <a:lnTo>
                      <a:pt x="58116" y="1838045"/>
                    </a:lnTo>
                    <a:lnTo>
                      <a:pt x="22684" y="1821995"/>
                    </a:lnTo>
                    <a:lnTo>
                      <a:pt x="2140" y="1788967"/>
                    </a:lnTo>
                    <a:lnTo>
                      <a:pt x="0" y="1776009"/>
                    </a:lnTo>
                    <a:lnTo>
                      <a:pt x="0" y="1771619"/>
                    </a:lnTo>
                    <a:lnTo>
                      <a:pt x="0" y="62463"/>
                    </a:lnTo>
                    <a:lnTo>
                      <a:pt x="13705" y="26061"/>
                    </a:lnTo>
                    <a:lnTo>
                      <a:pt x="45325" y="3408"/>
                    </a:lnTo>
                    <a:lnTo>
                      <a:pt x="62464" y="0"/>
                    </a:lnTo>
                    <a:lnTo>
                      <a:pt x="2193844" y="0"/>
                    </a:lnTo>
                    <a:lnTo>
                      <a:pt x="2230247" y="13705"/>
                    </a:lnTo>
                    <a:lnTo>
                      <a:pt x="2252899" y="45324"/>
                    </a:lnTo>
                    <a:lnTo>
                      <a:pt x="2256308" y="62463"/>
                    </a:lnTo>
                    <a:lnTo>
                      <a:pt x="2256308" y="1776009"/>
                    </a:lnTo>
                    <a:lnTo>
                      <a:pt x="2242602" y="1812410"/>
                    </a:lnTo>
                    <a:lnTo>
                      <a:pt x="2210983" y="1835063"/>
                    </a:lnTo>
                    <a:lnTo>
                      <a:pt x="2198192" y="1838045"/>
                    </a:lnTo>
                    <a:lnTo>
                      <a:pt x="2193844" y="1838473"/>
                    </a:lnTo>
                    <a:close/>
                  </a:path>
                </a:pathLst>
              </a:custGeom>
              <a:solidFill>
                <a:srgbClr val="FFFFFF">
                  <a:alpha val="50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41">
                <a:extLst>
                  <a:ext uri="{FF2B5EF4-FFF2-40B4-BE49-F238E27FC236}">
                    <a16:creationId xmlns:a16="http://schemas.microsoft.com/office/drawing/2014/main" id="{808CDF73-F764-F663-12D0-C28E6543D988}"/>
                  </a:ext>
                </a:extLst>
              </p:cNvPr>
              <p:cNvSpPr/>
              <p:nvPr/>
            </p:nvSpPr>
            <p:spPr>
              <a:xfrm>
                <a:off x="3158832" y="4554401"/>
                <a:ext cx="267970" cy="267970"/>
              </a:xfrm>
              <a:custGeom>
                <a:avLst/>
                <a:gdLst/>
                <a:ahLst/>
                <a:cxnLst/>
                <a:rect l="l" t="t" r="r" b="b"/>
                <a:pathLst>
                  <a:path w="267970" h="267970">
                    <a:moveTo>
                      <a:pt x="133707" y="267414"/>
                    </a:moveTo>
                    <a:lnTo>
                      <a:pt x="94893" y="261657"/>
                    </a:lnTo>
                    <a:lnTo>
                      <a:pt x="59423" y="244879"/>
                    </a:lnTo>
                    <a:lnTo>
                      <a:pt x="30348" y="218530"/>
                    </a:lnTo>
                    <a:lnTo>
                      <a:pt x="10177" y="184874"/>
                    </a:lnTo>
                    <a:lnTo>
                      <a:pt x="642" y="146812"/>
                    </a:lnTo>
                    <a:lnTo>
                      <a:pt x="0" y="133707"/>
                    </a:lnTo>
                    <a:lnTo>
                      <a:pt x="160" y="127138"/>
                    </a:lnTo>
                    <a:lnTo>
                      <a:pt x="7812" y="88669"/>
                    </a:lnTo>
                    <a:lnTo>
                      <a:pt x="26316" y="54050"/>
                    </a:lnTo>
                    <a:lnTo>
                      <a:pt x="54051" y="26316"/>
                    </a:lnTo>
                    <a:lnTo>
                      <a:pt x="88669" y="7811"/>
                    </a:lnTo>
                    <a:lnTo>
                      <a:pt x="127138" y="160"/>
                    </a:lnTo>
                    <a:lnTo>
                      <a:pt x="133707" y="0"/>
                    </a:lnTo>
                    <a:lnTo>
                      <a:pt x="140275" y="160"/>
                    </a:lnTo>
                    <a:lnTo>
                      <a:pt x="178744" y="7812"/>
                    </a:lnTo>
                    <a:lnTo>
                      <a:pt x="213363" y="26316"/>
                    </a:lnTo>
                    <a:lnTo>
                      <a:pt x="241097" y="54050"/>
                    </a:lnTo>
                    <a:lnTo>
                      <a:pt x="259601" y="88669"/>
                    </a:lnTo>
                    <a:lnTo>
                      <a:pt x="267253" y="127138"/>
                    </a:lnTo>
                    <a:lnTo>
                      <a:pt x="267414" y="133707"/>
                    </a:lnTo>
                    <a:lnTo>
                      <a:pt x="267253" y="140275"/>
                    </a:lnTo>
                    <a:lnTo>
                      <a:pt x="259601" y="178744"/>
                    </a:lnTo>
                    <a:lnTo>
                      <a:pt x="241097" y="213362"/>
                    </a:lnTo>
                    <a:lnTo>
                      <a:pt x="213363" y="241096"/>
                    </a:lnTo>
                    <a:lnTo>
                      <a:pt x="178744" y="259601"/>
                    </a:lnTo>
                    <a:lnTo>
                      <a:pt x="140275" y="267253"/>
                    </a:lnTo>
                    <a:lnTo>
                      <a:pt x="133707" y="267414"/>
                    </a:lnTo>
                    <a:close/>
                  </a:path>
                </a:pathLst>
              </a:custGeom>
              <a:solidFill>
                <a:srgbClr val="64FF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6" name="object 42">
              <a:extLst>
                <a:ext uri="{FF2B5EF4-FFF2-40B4-BE49-F238E27FC236}">
                  <a16:creationId xmlns:a16="http://schemas.microsoft.com/office/drawing/2014/main" id="{B1659F2A-DFAD-E264-CA8B-204691930056}"/>
                </a:ext>
              </a:extLst>
            </p:cNvPr>
            <p:cNvSpPr txBox="1"/>
            <p:nvPr/>
          </p:nvSpPr>
          <p:spPr>
            <a:xfrm>
              <a:off x="3513827" y="4578000"/>
              <a:ext cx="1235075" cy="1930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100" spc="-50" dirty="0">
                  <a:solidFill>
                    <a:srgbClr val="FFFFFF"/>
                  </a:solidFill>
                  <a:latin typeface="Malgun Gothic"/>
                  <a:cs typeface="Malgun Gothic"/>
                </a:rPr>
                <a:t>데이터 </a:t>
              </a:r>
              <a:r>
                <a:rPr sz="1100" spc="-45" dirty="0">
                  <a:solidFill>
                    <a:srgbClr val="FFFFFF"/>
                  </a:solidFill>
                  <a:latin typeface="Malgun Gothic"/>
                  <a:cs typeface="Malgun Gothic"/>
                </a:rPr>
                <a:t>처리</a:t>
              </a:r>
              <a:r>
                <a:rPr sz="1100" spc="-5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100" dirty="0">
                  <a:solidFill>
                    <a:srgbClr val="FFFFFF"/>
                  </a:solidFill>
                  <a:latin typeface="Malgun Gothic"/>
                  <a:cs typeface="Malgun Gothic"/>
                </a:rPr>
                <a:t>및</a:t>
              </a:r>
              <a:r>
                <a:rPr sz="1100" spc="-65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050" spc="-25" dirty="0">
                  <a:solidFill>
                    <a:srgbClr val="FFFFFF"/>
                  </a:solidFill>
                  <a:latin typeface="Malgun Gothic"/>
                  <a:cs typeface="Malgun Gothic"/>
                </a:rPr>
                <a:t>분</a:t>
              </a:r>
              <a:r>
                <a:rPr sz="1100" spc="-25" dirty="0">
                  <a:solidFill>
                    <a:srgbClr val="FFFFFF"/>
                  </a:solidFill>
                  <a:latin typeface="Malgun Gothic"/>
                  <a:cs typeface="Malgun Gothic"/>
                </a:rPr>
                <a:t>석</a:t>
              </a:r>
              <a:endParaRPr sz="1100">
                <a:latin typeface="Malgun Gothic"/>
                <a:cs typeface="Malgun Gothic"/>
              </a:endParaRPr>
            </a:p>
          </p:txBody>
        </p:sp>
        <p:grpSp>
          <p:nvGrpSpPr>
            <p:cNvPr id="107" name="object 43">
              <a:extLst>
                <a:ext uri="{FF2B5EF4-FFF2-40B4-BE49-F238E27FC236}">
                  <a16:creationId xmlns:a16="http://schemas.microsoft.com/office/drawing/2014/main" id="{1D59E3A2-93C7-3BF7-FCA8-78CD5D84D73F}"/>
                </a:ext>
              </a:extLst>
            </p:cNvPr>
            <p:cNvGrpSpPr/>
            <p:nvPr/>
          </p:nvGrpSpPr>
          <p:grpSpPr>
            <a:xfrm>
              <a:off x="3158832" y="4955522"/>
              <a:ext cx="100330" cy="935990"/>
              <a:chOff x="3158832" y="4955522"/>
              <a:chExt cx="100330" cy="935990"/>
            </a:xfrm>
          </p:grpSpPr>
          <p:pic>
            <p:nvPicPr>
              <p:cNvPr id="108" name="object 44">
                <a:extLst>
                  <a:ext uri="{FF2B5EF4-FFF2-40B4-BE49-F238E27FC236}">
                    <a16:creationId xmlns:a16="http://schemas.microsoft.com/office/drawing/2014/main" id="{226AAD8F-986A-C8EC-397E-DC275664A59D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58832" y="4955522"/>
                <a:ext cx="100280" cy="133707"/>
              </a:xfrm>
              <a:prstGeom prst="rect">
                <a:avLst/>
              </a:prstGeom>
            </p:spPr>
          </p:pic>
          <p:pic>
            <p:nvPicPr>
              <p:cNvPr id="109" name="object 45">
                <a:extLst>
                  <a:ext uri="{FF2B5EF4-FFF2-40B4-BE49-F238E27FC236}">
                    <a16:creationId xmlns:a16="http://schemas.microsoft.com/office/drawing/2014/main" id="{6550E5F3-B317-6133-5860-CCF9CC72C160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58832" y="5356644"/>
                <a:ext cx="100280" cy="133707"/>
              </a:xfrm>
              <a:prstGeom prst="rect">
                <a:avLst/>
              </a:prstGeom>
            </p:spPr>
          </p:pic>
          <p:pic>
            <p:nvPicPr>
              <p:cNvPr id="110" name="object 46">
                <a:extLst>
                  <a:ext uri="{FF2B5EF4-FFF2-40B4-BE49-F238E27FC236}">
                    <a16:creationId xmlns:a16="http://schemas.microsoft.com/office/drawing/2014/main" id="{BE865957-1BA1-C2A6-D0ED-DE874863A43F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58832" y="5757765"/>
                <a:ext cx="100280" cy="133707"/>
              </a:xfrm>
              <a:prstGeom prst="rect">
                <a:avLst/>
              </a:prstGeom>
            </p:spPr>
          </p:pic>
        </p:grpSp>
        <p:sp>
          <p:nvSpPr>
            <p:cNvPr id="111" name="object 47">
              <a:extLst>
                <a:ext uri="{FF2B5EF4-FFF2-40B4-BE49-F238E27FC236}">
                  <a16:creationId xmlns:a16="http://schemas.microsoft.com/office/drawing/2014/main" id="{7D7C6618-1A63-7049-4FB5-65BEF70DC060}"/>
                </a:ext>
              </a:extLst>
            </p:cNvPr>
            <p:cNvSpPr txBox="1"/>
            <p:nvPr/>
          </p:nvSpPr>
          <p:spPr>
            <a:xfrm>
              <a:off x="3313266" y="4891011"/>
              <a:ext cx="1769745" cy="116205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79375">
                <a:lnSpc>
                  <a:spcPct val="121900"/>
                </a:lnSpc>
                <a:spcBef>
                  <a:spcPts val="9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선내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컴퓨터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또는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클라우드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플랫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폼으로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데이터</a:t>
              </a:r>
              <a:r>
                <a:rPr sz="900" spc="3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전송</a:t>
              </a:r>
              <a:endParaRPr sz="900" dirty="0">
                <a:latin typeface="Malgun Gothic"/>
                <a:cs typeface="Malgun Gothic"/>
              </a:endParaRPr>
            </a:p>
            <a:p>
              <a:pPr marL="12700" marR="82550">
                <a:lnSpc>
                  <a:spcPct val="121900"/>
                </a:lnSpc>
                <a:spcBef>
                  <a:spcPts val="525"/>
                </a:spcBef>
              </a:pPr>
              <a:r>
                <a:rPr sz="900" spc="60" dirty="0">
                  <a:solidFill>
                    <a:srgbClr val="D0D5DA"/>
                  </a:solidFill>
                  <a:latin typeface="Trebuchet MS"/>
                  <a:cs typeface="Trebuchet MS"/>
                </a:rPr>
                <a:t>AI</a:t>
              </a:r>
              <a:r>
                <a:rPr sz="900" spc="70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및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머신러닝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알고리즘으로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50" dirty="0">
                  <a:solidFill>
                    <a:srgbClr val="D0D5DA"/>
                  </a:solidFill>
                  <a:latin typeface="Malgun Gothic"/>
                  <a:cs typeface="Malgun Gothic"/>
                </a:rPr>
                <a:t>패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턴과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이상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징후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분석</a:t>
              </a:r>
              <a:endParaRPr sz="900" dirty="0">
                <a:latin typeface="Malgun Gothic"/>
                <a:cs typeface="Malgun Gothic"/>
              </a:endParaRPr>
            </a:p>
            <a:p>
              <a:pPr marL="12700" marR="5080">
                <a:lnSpc>
                  <a:spcPct val="121900"/>
                </a:lnSpc>
                <a:spcBef>
                  <a:spcPts val="52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장비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상태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진단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및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잠재적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고장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50" dirty="0">
                  <a:solidFill>
                    <a:srgbClr val="D0D5DA"/>
                  </a:solidFill>
                  <a:latin typeface="Malgun Gothic"/>
                  <a:cs typeface="Malgun Gothic"/>
                </a:rPr>
                <a:t>시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점</a:t>
              </a:r>
              <a:r>
                <a:rPr sz="900" spc="-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예측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182F86E-FE5E-8DD0-BD7B-2AB9C97A6D78}"/>
              </a:ext>
            </a:extLst>
          </p:cNvPr>
          <p:cNvGrpSpPr/>
          <p:nvPr/>
        </p:nvGrpSpPr>
        <p:grpSpPr>
          <a:xfrm>
            <a:off x="5751264" y="4387267"/>
            <a:ext cx="2256790" cy="1838960"/>
            <a:chOff x="5448567" y="4387267"/>
            <a:chExt cx="2256790" cy="1838960"/>
          </a:xfrm>
        </p:grpSpPr>
        <p:grpSp>
          <p:nvGrpSpPr>
            <p:cNvPr id="112" name="object 48">
              <a:extLst>
                <a:ext uri="{FF2B5EF4-FFF2-40B4-BE49-F238E27FC236}">
                  <a16:creationId xmlns:a16="http://schemas.microsoft.com/office/drawing/2014/main" id="{09F5C98E-B0EA-E94B-3610-A343303893AA}"/>
                </a:ext>
              </a:extLst>
            </p:cNvPr>
            <p:cNvGrpSpPr/>
            <p:nvPr/>
          </p:nvGrpSpPr>
          <p:grpSpPr>
            <a:xfrm>
              <a:off x="5448567" y="4387267"/>
              <a:ext cx="2256790" cy="1838960"/>
              <a:chOff x="5448567" y="4387267"/>
              <a:chExt cx="2256790" cy="1838960"/>
            </a:xfrm>
          </p:grpSpPr>
          <p:sp>
            <p:nvSpPr>
              <p:cNvPr id="113" name="object 49">
                <a:extLst>
                  <a:ext uri="{FF2B5EF4-FFF2-40B4-BE49-F238E27FC236}">
                    <a16:creationId xmlns:a16="http://schemas.microsoft.com/office/drawing/2014/main" id="{AF00F0AB-8476-AA11-C4EA-505F8AACC34F}"/>
                  </a:ext>
                </a:extLst>
              </p:cNvPr>
              <p:cNvSpPr/>
              <p:nvPr/>
            </p:nvSpPr>
            <p:spPr>
              <a:xfrm>
                <a:off x="5448567" y="4387267"/>
                <a:ext cx="2256790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2256790" h="1838960">
                    <a:moveTo>
                      <a:pt x="2193845" y="1838473"/>
                    </a:moveTo>
                    <a:lnTo>
                      <a:pt x="62464" y="1838473"/>
                    </a:lnTo>
                    <a:lnTo>
                      <a:pt x="58116" y="1838045"/>
                    </a:lnTo>
                    <a:lnTo>
                      <a:pt x="22684" y="1821995"/>
                    </a:lnTo>
                    <a:lnTo>
                      <a:pt x="2140" y="1788967"/>
                    </a:lnTo>
                    <a:lnTo>
                      <a:pt x="0" y="1776009"/>
                    </a:lnTo>
                    <a:lnTo>
                      <a:pt x="0" y="1771619"/>
                    </a:lnTo>
                    <a:lnTo>
                      <a:pt x="0" y="62463"/>
                    </a:lnTo>
                    <a:lnTo>
                      <a:pt x="13705" y="26061"/>
                    </a:lnTo>
                    <a:lnTo>
                      <a:pt x="45324" y="3408"/>
                    </a:lnTo>
                    <a:lnTo>
                      <a:pt x="62464" y="0"/>
                    </a:lnTo>
                    <a:lnTo>
                      <a:pt x="2193845" y="0"/>
                    </a:lnTo>
                    <a:lnTo>
                      <a:pt x="2230246" y="13705"/>
                    </a:lnTo>
                    <a:lnTo>
                      <a:pt x="2252899" y="45324"/>
                    </a:lnTo>
                    <a:lnTo>
                      <a:pt x="2256308" y="62463"/>
                    </a:lnTo>
                    <a:lnTo>
                      <a:pt x="2256308" y="1776009"/>
                    </a:lnTo>
                    <a:lnTo>
                      <a:pt x="2242602" y="1812410"/>
                    </a:lnTo>
                    <a:lnTo>
                      <a:pt x="2210983" y="1835063"/>
                    </a:lnTo>
                    <a:lnTo>
                      <a:pt x="2198192" y="1838045"/>
                    </a:lnTo>
                    <a:lnTo>
                      <a:pt x="2193845" y="1838473"/>
                    </a:lnTo>
                    <a:close/>
                  </a:path>
                </a:pathLst>
              </a:custGeom>
              <a:solidFill>
                <a:srgbClr val="FFFFFF">
                  <a:alpha val="50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50">
                <a:extLst>
                  <a:ext uri="{FF2B5EF4-FFF2-40B4-BE49-F238E27FC236}">
                    <a16:creationId xmlns:a16="http://schemas.microsoft.com/office/drawing/2014/main" id="{F0B62FEB-749F-F53B-DCC9-852977CBD30B}"/>
                  </a:ext>
                </a:extLst>
              </p:cNvPr>
              <p:cNvSpPr/>
              <p:nvPr/>
            </p:nvSpPr>
            <p:spPr>
              <a:xfrm>
                <a:off x="5615702" y="4554401"/>
                <a:ext cx="267970" cy="267970"/>
              </a:xfrm>
              <a:custGeom>
                <a:avLst/>
                <a:gdLst/>
                <a:ahLst/>
                <a:cxnLst/>
                <a:rect l="l" t="t" r="r" b="b"/>
                <a:pathLst>
                  <a:path w="267970" h="267970">
                    <a:moveTo>
                      <a:pt x="133707" y="267414"/>
                    </a:moveTo>
                    <a:lnTo>
                      <a:pt x="94892" y="261657"/>
                    </a:lnTo>
                    <a:lnTo>
                      <a:pt x="59423" y="244879"/>
                    </a:lnTo>
                    <a:lnTo>
                      <a:pt x="30348" y="218530"/>
                    </a:lnTo>
                    <a:lnTo>
                      <a:pt x="10177" y="184874"/>
                    </a:lnTo>
                    <a:lnTo>
                      <a:pt x="641" y="146812"/>
                    </a:lnTo>
                    <a:lnTo>
                      <a:pt x="0" y="133707"/>
                    </a:lnTo>
                    <a:lnTo>
                      <a:pt x="160" y="127138"/>
                    </a:lnTo>
                    <a:lnTo>
                      <a:pt x="7812" y="88669"/>
                    </a:lnTo>
                    <a:lnTo>
                      <a:pt x="26316" y="54050"/>
                    </a:lnTo>
                    <a:lnTo>
                      <a:pt x="54050" y="26316"/>
                    </a:lnTo>
                    <a:lnTo>
                      <a:pt x="88669" y="7811"/>
                    </a:lnTo>
                    <a:lnTo>
                      <a:pt x="127138" y="160"/>
                    </a:lnTo>
                    <a:lnTo>
                      <a:pt x="133707" y="0"/>
                    </a:lnTo>
                    <a:lnTo>
                      <a:pt x="140275" y="160"/>
                    </a:lnTo>
                    <a:lnTo>
                      <a:pt x="178743" y="7812"/>
                    </a:lnTo>
                    <a:lnTo>
                      <a:pt x="213362" y="26316"/>
                    </a:lnTo>
                    <a:lnTo>
                      <a:pt x="241097" y="54050"/>
                    </a:lnTo>
                    <a:lnTo>
                      <a:pt x="259601" y="88669"/>
                    </a:lnTo>
                    <a:lnTo>
                      <a:pt x="267253" y="127138"/>
                    </a:lnTo>
                    <a:lnTo>
                      <a:pt x="267414" y="133707"/>
                    </a:lnTo>
                    <a:lnTo>
                      <a:pt x="267253" y="140275"/>
                    </a:lnTo>
                    <a:lnTo>
                      <a:pt x="259601" y="178744"/>
                    </a:lnTo>
                    <a:lnTo>
                      <a:pt x="241097" y="213362"/>
                    </a:lnTo>
                    <a:lnTo>
                      <a:pt x="213362" y="241096"/>
                    </a:lnTo>
                    <a:lnTo>
                      <a:pt x="178743" y="259601"/>
                    </a:lnTo>
                    <a:lnTo>
                      <a:pt x="140275" y="267253"/>
                    </a:lnTo>
                    <a:lnTo>
                      <a:pt x="133707" y="267414"/>
                    </a:lnTo>
                    <a:close/>
                  </a:path>
                </a:pathLst>
              </a:custGeom>
              <a:solidFill>
                <a:srgbClr val="64FF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5" name="object 51">
              <a:extLst>
                <a:ext uri="{FF2B5EF4-FFF2-40B4-BE49-F238E27FC236}">
                  <a16:creationId xmlns:a16="http://schemas.microsoft.com/office/drawing/2014/main" id="{E2734E96-78A8-B2D0-4907-B0DA113F28B0}"/>
                </a:ext>
              </a:extLst>
            </p:cNvPr>
            <p:cNvSpPr txBox="1"/>
            <p:nvPr/>
          </p:nvSpPr>
          <p:spPr>
            <a:xfrm>
              <a:off x="5970697" y="4578000"/>
              <a:ext cx="874394" cy="1930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100" spc="-10" dirty="0">
                  <a:solidFill>
                    <a:srgbClr val="FFFFFF"/>
                  </a:solidFill>
                  <a:latin typeface="Malgun Gothic"/>
                  <a:cs typeface="Malgun Gothic"/>
                </a:rPr>
                <a:t>유지</a:t>
              </a:r>
              <a:r>
                <a:rPr sz="1050" spc="-10" dirty="0">
                  <a:solidFill>
                    <a:srgbClr val="FFFFFF"/>
                  </a:solidFill>
                  <a:latin typeface="Malgun Gothic"/>
                  <a:cs typeface="Malgun Gothic"/>
                </a:rPr>
                <a:t>보수</a:t>
              </a:r>
              <a:r>
                <a:rPr sz="1050" spc="-75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100" spc="-25" dirty="0">
                  <a:solidFill>
                    <a:srgbClr val="FFFFFF"/>
                  </a:solidFill>
                  <a:latin typeface="Malgun Gothic"/>
                  <a:cs typeface="Malgun Gothic"/>
                </a:rPr>
                <a:t>결정</a:t>
              </a:r>
              <a:endParaRPr sz="1100">
                <a:latin typeface="Malgun Gothic"/>
                <a:cs typeface="Malgun Gothic"/>
              </a:endParaRPr>
            </a:p>
          </p:txBody>
        </p:sp>
        <p:grpSp>
          <p:nvGrpSpPr>
            <p:cNvPr id="116" name="object 52">
              <a:extLst>
                <a:ext uri="{FF2B5EF4-FFF2-40B4-BE49-F238E27FC236}">
                  <a16:creationId xmlns:a16="http://schemas.microsoft.com/office/drawing/2014/main" id="{7C651C15-7A58-A4FA-5649-7918F9412012}"/>
                </a:ext>
              </a:extLst>
            </p:cNvPr>
            <p:cNvGrpSpPr/>
            <p:nvPr/>
          </p:nvGrpSpPr>
          <p:grpSpPr>
            <a:xfrm>
              <a:off x="5615702" y="4955522"/>
              <a:ext cx="100330" cy="935990"/>
              <a:chOff x="5615702" y="4955522"/>
              <a:chExt cx="100330" cy="935990"/>
            </a:xfrm>
          </p:grpSpPr>
          <p:pic>
            <p:nvPicPr>
              <p:cNvPr id="117" name="object 53">
                <a:extLst>
                  <a:ext uri="{FF2B5EF4-FFF2-40B4-BE49-F238E27FC236}">
                    <a16:creationId xmlns:a16="http://schemas.microsoft.com/office/drawing/2014/main" id="{54E609ED-B5AB-F042-AF5F-548F20DDD03C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15702" y="4955522"/>
                <a:ext cx="100280" cy="133707"/>
              </a:xfrm>
              <a:prstGeom prst="rect">
                <a:avLst/>
              </a:prstGeom>
            </p:spPr>
          </p:pic>
          <p:pic>
            <p:nvPicPr>
              <p:cNvPr id="118" name="object 54">
                <a:extLst>
                  <a:ext uri="{FF2B5EF4-FFF2-40B4-BE49-F238E27FC236}">
                    <a16:creationId xmlns:a16="http://schemas.microsoft.com/office/drawing/2014/main" id="{50A51022-40A0-D745-1AC0-BAF445AEC2B0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15702" y="5356644"/>
                <a:ext cx="100280" cy="133707"/>
              </a:xfrm>
              <a:prstGeom prst="rect">
                <a:avLst/>
              </a:prstGeom>
            </p:spPr>
          </p:pic>
          <p:pic>
            <p:nvPicPr>
              <p:cNvPr id="119" name="object 55">
                <a:extLst>
                  <a:ext uri="{FF2B5EF4-FFF2-40B4-BE49-F238E27FC236}">
                    <a16:creationId xmlns:a16="http://schemas.microsoft.com/office/drawing/2014/main" id="{8D850E77-C686-6AF1-4B25-9B3676EFF1FE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15702" y="5757765"/>
                <a:ext cx="100280" cy="133707"/>
              </a:xfrm>
              <a:prstGeom prst="rect">
                <a:avLst/>
              </a:prstGeom>
            </p:spPr>
          </p:pic>
        </p:grpSp>
        <p:sp>
          <p:nvSpPr>
            <p:cNvPr id="120" name="object 56">
              <a:extLst>
                <a:ext uri="{FF2B5EF4-FFF2-40B4-BE49-F238E27FC236}">
                  <a16:creationId xmlns:a16="http://schemas.microsoft.com/office/drawing/2014/main" id="{2E531890-413C-87D0-0C26-5AED5AC3B400}"/>
                </a:ext>
              </a:extLst>
            </p:cNvPr>
            <p:cNvSpPr txBox="1"/>
            <p:nvPr/>
          </p:nvSpPr>
          <p:spPr>
            <a:xfrm>
              <a:off x="5770136" y="4891011"/>
              <a:ext cx="1732280" cy="116205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21900"/>
                </a:lnSpc>
                <a:spcBef>
                  <a:spcPts val="9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분석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결과에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기반한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장비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상태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50" dirty="0">
                  <a:solidFill>
                    <a:srgbClr val="D0D5DA"/>
                  </a:solidFill>
                  <a:latin typeface="Malgun Gothic"/>
                  <a:cs typeface="Malgun Gothic"/>
                </a:rPr>
                <a:t>평 가</a:t>
              </a:r>
              <a:endParaRPr sz="900">
                <a:latin typeface="Malgun Gothic"/>
                <a:cs typeface="Malgun Gothic"/>
              </a:endParaRPr>
            </a:p>
            <a:p>
              <a:pPr marL="12700" marR="5080">
                <a:lnSpc>
                  <a:spcPct val="121900"/>
                </a:lnSpc>
                <a:spcBef>
                  <a:spcPts val="52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사전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설정된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임계값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초과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여부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50" dirty="0">
                  <a:solidFill>
                    <a:srgbClr val="D0D5DA"/>
                  </a:solidFill>
                  <a:latin typeface="Malgun Gothic"/>
                  <a:cs typeface="Malgun Gothic"/>
                </a:rPr>
                <a:t>확 인</a:t>
              </a:r>
              <a:endParaRPr sz="900">
                <a:latin typeface="Malgun Gothic"/>
                <a:cs typeface="Malgun Gothic"/>
              </a:endParaRPr>
            </a:p>
            <a:p>
              <a:pPr marL="12700" marR="41910">
                <a:lnSpc>
                  <a:spcPct val="121900"/>
                </a:lnSpc>
                <a:spcBef>
                  <a:spcPts val="52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고장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가능성이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높을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경우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유지보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수</a:t>
              </a:r>
              <a:r>
                <a:rPr sz="900" spc="-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결정</a:t>
              </a:r>
              <a:endParaRPr sz="900">
                <a:latin typeface="Malgun Gothic"/>
                <a:cs typeface="Malgun Gothic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9ACB236C-4CD7-DC15-4E8B-04AF99A77698}"/>
              </a:ext>
            </a:extLst>
          </p:cNvPr>
          <p:cNvGrpSpPr/>
          <p:nvPr/>
        </p:nvGrpSpPr>
        <p:grpSpPr>
          <a:xfrm>
            <a:off x="8490165" y="4387267"/>
            <a:ext cx="2256790" cy="1838960"/>
            <a:chOff x="7905437" y="4387267"/>
            <a:chExt cx="2256790" cy="1838960"/>
          </a:xfrm>
        </p:grpSpPr>
        <p:grpSp>
          <p:nvGrpSpPr>
            <p:cNvPr id="121" name="object 57">
              <a:extLst>
                <a:ext uri="{FF2B5EF4-FFF2-40B4-BE49-F238E27FC236}">
                  <a16:creationId xmlns:a16="http://schemas.microsoft.com/office/drawing/2014/main" id="{614BA2DA-A66B-E23C-7092-7BBFE24354B7}"/>
                </a:ext>
              </a:extLst>
            </p:cNvPr>
            <p:cNvGrpSpPr/>
            <p:nvPr/>
          </p:nvGrpSpPr>
          <p:grpSpPr>
            <a:xfrm>
              <a:off x="7905437" y="4387267"/>
              <a:ext cx="2256790" cy="1838960"/>
              <a:chOff x="7905437" y="4387267"/>
              <a:chExt cx="2256790" cy="1838960"/>
            </a:xfrm>
          </p:grpSpPr>
          <p:sp>
            <p:nvSpPr>
              <p:cNvPr id="122" name="object 58">
                <a:extLst>
                  <a:ext uri="{FF2B5EF4-FFF2-40B4-BE49-F238E27FC236}">
                    <a16:creationId xmlns:a16="http://schemas.microsoft.com/office/drawing/2014/main" id="{CAA2768B-8A8E-AFE5-78B9-83174F5370EF}"/>
                  </a:ext>
                </a:extLst>
              </p:cNvPr>
              <p:cNvSpPr/>
              <p:nvPr/>
            </p:nvSpPr>
            <p:spPr>
              <a:xfrm>
                <a:off x="7905437" y="4387267"/>
                <a:ext cx="2256790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2256790" h="1838960">
                    <a:moveTo>
                      <a:pt x="2193845" y="1838473"/>
                    </a:moveTo>
                    <a:lnTo>
                      <a:pt x="62464" y="1838473"/>
                    </a:lnTo>
                    <a:lnTo>
                      <a:pt x="58116" y="1838045"/>
                    </a:lnTo>
                    <a:lnTo>
                      <a:pt x="22684" y="1821995"/>
                    </a:lnTo>
                    <a:lnTo>
                      <a:pt x="2140" y="1788967"/>
                    </a:lnTo>
                    <a:lnTo>
                      <a:pt x="0" y="1776009"/>
                    </a:lnTo>
                    <a:lnTo>
                      <a:pt x="0" y="1771619"/>
                    </a:lnTo>
                    <a:lnTo>
                      <a:pt x="0" y="62463"/>
                    </a:lnTo>
                    <a:lnTo>
                      <a:pt x="13705" y="26061"/>
                    </a:lnTo>
                    <a:lnTo>
                      <a:pt x="45325" y="3408"/>
                    </a:lnTo>
                    <a:lnTo>
                      <a:pt x="62464" y="0"/>
                    </a:lnTo>
                    <a:lnTo>
                      <a:pt x="2193845" y="0"/>
                    </a:lnTo>
                    <a:lnTo>
                      <a:pt x="2230245" y="13705"/>
                    </a:lnTo>
                    <a:lnTo>
                      <a:pt x="2252898" y="45324"/>
                    </a:lnTo>
                    <a:lnTo>
                      <a:pt x="2256308" y="62463"/>
                    </a:lnTo>
                    <a:lnTo>
                      <a:pt x="2256308" y="1776009"/>
                    </a:lnTo>
                    <a:lnTo>
                      <a:pt x="2242602" y="1812410"/>
                    </a:lnTo>
                    <a:lnTo>
                      <a:pt x="2210983" y="1835063"/>
                    </a:lnTo>
                    <a:lnTo>
                      <a:pt x="2198192" y="1838045"/>
                    </a:lnTo>
                    <a:lnTo>
                      <a:pt x="2193845" y="1838473"/>
                    </a:lnTo>
                    <a:close/>
                  </a:path>
                </a:pathLst>
              </a:custGeom>
              <a:solidFill>
                <a:srgbClr val="FFFFFF">
                  <a:alpha val="50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3" name="object 59">
                <a:extLst>
                  <a:ext uri="{FF2B5EF4-FFF2-40B4-BE49-F238E27FC236}">
                    <a16:creationId xmlns:a16="http://schemas.microsoft.com/office/drawing/2014/main" id="{8456A00A-C23A-8AD8-97F2-2079D4DBE134}"/>
                  </a:ext>
                </a:extLst>
              </p:cNvPr>
              <p:cNvSpPr/>
              <p:nvPr/>
            </p:nvSpPr>
            <p:spPr>
              <a:xfrm>
                <a:off x="8072572" y="4554401"/>
                <a:ext cx="267970" cy="267970"/>
              </a:xfrm>
              <a:custGeom>
                <a:avLst/>
                <a:gdLst/>
                <a:ahLst/>
                <a:cxnLst/>
                <a:rect l="l" t="t" r="r" b="b"/>
                <a:pathLst>
                  <a:path w="267970" h="267970">
                    <a:moveTo>
                      <a:pt x="133707" y="267414"/>
                    </a:moveTo>
                    <a:lnTo>
                      <a:pt x="94892" y="261657"/>
                    </a:lnTo>
                    <a:lnTo>
                      <a:pt x="59422" y="244879"/>
                    </a:lnTo>
                    <a:lnTo>
                      <a:pt x="30348" y="218530"/>
                    </a:lnTo>
                    <a:lnTo>
                      <a:pt x="10177" y="184874"/>
                    </a:lnTo>
                    <a:lnTo>
                      <a:pt x="641" y="146812"/>
                    </a:lnTo>
                    <a:lnTo>
                      <a:pt x="0" y="133707"/>
                    </a:lnTo>
                    <a:lnTo>
                      <a:pt x="160" y="127138"/>
                    </a:lnTo>
                    <a:lnTo>
                      <a:pt x="7811" y="88669"/>
                    </a:lnTo>
                    <a:lnTo>
                      <a:pt x="26315" y="54050"/>
                    </a:lnTo>
                    <a:lnTo>
                      <a:pt x="54050" y="26316"/>
                    </a:lnTo>
                    <a:lnTo>
                      <a:pt x="88669" y="7811"/>
                    </a:lnTo>
                    <a:lnTo>
                      <a:pt x="127138" y="160"/>
                    </a:lnTo>
                    <a:lnTo>
                      <a:pt x="133707" y="0"/>
                    </a:lnTo>
                    <a:lnTo>
                      <a:pt x="140275" y="160"/>
                    </a:lnTo>
                    <a:lnTo>
                      <a:pt x="178743" y="7812"/>
                    </a:lnTo>
                    <a:lnTo>
                      <a:pt x="213362" y="26316"/>
                    </a:lnTo>
                    <a:lnTo>
                      <a:pt x="241097" y="54050"/>
                    </a:lnTo>
                    <a:lnTo>
                      <a:pt x="259601" y="88669"/>
                    </a:lnTo>
                    <a:lnTo>
                      <a:pt x="267253" y="127138"/>
                    </a:lnTo>
                    <a:lnTo>
                      <a:pt x="267414" y="133707"/>
                    </a:lnTo>
                    <a:lnTo>
                      <a:pt x="267253" y="140275"/>
                    </a:lnTo>
                    <a:lnTo>
                      <a:pt x="259601" y="178744"/>
                    </a:lnTo>
                    <a:lnTo>
                      <a:pt x="241097" y="213362"/>
                    </a:lnTo>
                    <a:lnTo>
                      <a:pt x="213362" y="241096"/>
                    </a:lnTo>
                    <a:lnTo>
                      <a:pt x="178743" y="259601"/>
                    </a:lnTo>
                    <a:lnTo>
                      <a:pt x="140275" y="267253"/>
                    </a:lnTo>
                    <a:lnTo>
                      <a:pt x="133707" y="267414"/>
                    </a:lnTo>
                    <a:close/>
                  </a:path>
                </a:pathLst>
              </a:custGeom>
              <a:solidFill>
                <a:srgbClr val="64FF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4" name="object 60">
              <a:extLst>
                <a:ext uri="{FF2B5EF4-FFF2-40B4-BE49-F238E27FC236}">
                  <a16:creationId xmlns:a16="http://schemas.microsoft.com/office/drawing/2014/main" id="{6403E62E-C0E9-A632-A04D-CC25B8392FB9}"/>
                </a:ext>
              </a:extLst>
            </p:cNvPr>
            <p:cNvSpPr txBox="1"/>
            <p:nvPr/>
          </p:nvSpPr>
          <p:spPr>
            <a:xfrm>
              <a:off x="8427566" y="4578000"/>
              <a:ext cx="787400" cy="1930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100" spc="-45" dirty="0">
                  <a:solidFill>
                    <a:srgbClr val="FFFFFF"/>
                  </a:solidFill>
                  <a:latin typeface="Malgun Gothic"/>
                  <a:cs typeface="Malgun Gothic"/>
                </a:rPr>
                <a:t>계획</a:t>
              </a:r>
              <a:r>
                <a:rPr sz="1100" spc="-55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100" dirty="0">
                  <a:solidFill>
                    <a:srgbClr val="FFFFFF"/>
                  </a:solidFill>
                  <a:latin typeface="Malgun Gothic"/>
                  <a:cs typeface="Malgun Gothic"/>
                </a:rPr>
                <a:t>및</a:t>
              </a:r>
              <a:r>
                <a:rPr sz="1100" spc="-7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100" spc="-25" dirty="0">
                  <a:solidFill>
                    <a:srgbClr val="FFFFFF"/>
                  </a:solidFill>
                  <a:latin typeface="Malgun Gothic"/>
                  <a:cs typeface="Malgun Gothic"/>
                </a:rPr>
                <a:t>실행</a:t>
              </a:r>
              <a:endParaRPr sz="1100">
                <a:latin typeface="Malgun Gothic"/>
                <a:cs typeface="Malgun Gothic"/>
              </a:endParaRPr>
            </a:p>
          </p:txBody>
        </p:sp>
        <p:grpSp>
          <p:nvGrpSpPr>
            <p:cNvPr id="125" name="object 61">
              <a:extLst>
                <a:ext uri="{FF2B5EF4-FFF2-40B4-BE49-F238E27FC236}">
                  <a16:creationId xmlns:a16="http://schemas.microsoft.com/office/drawing/2014/main" id="{836E45EC-6618-48AE-EBE2-FBB4B63195E5}"/>
                </a:ext>
              </a:extLst>
            </p:cNvPr>
            <p:cNvGrpSpPr/>
            <p:nvPr/>
          </p:nvGrpSpPr>
          <p:grpSpPr>
            <a:xfrm>
              <a:off x="8072571" y="4955522"/>
              <a:ext cx="100330" cy="935990"/>
              <a:chOff x="8072571" y="4955522"/>
              <a:chExt cx="100330" cy="935990"/>
            </a:xfrm>
          </p:grpSpPr>
          <p:pic>
            <p:nvPicPr>
              <p:cNvPr id="126" name="object 62">
                <a:extLst>
                  <a:ext uri="{FF2B5EF4-FFF2-40B4-BE49-F238E27FC236}">
                    <a16:creationId xmlns:a16="http://schemas.microsoft.com/office/drawing/2014/main" id="{4D8B2AA3-ABDC-8193-CD8D-219550931AD5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72571" y="4955522"/>
                <a:ext cx="100280" cy="133707"/>
              </a:xfrm>
              <a:prstGeom prst="rect">
                <a:avLst/>
              </a:prstGeom>
            </p:spPr>
          </p:pic>
          <p:pic>
            <p:nvPicPr>
              <p:cNvPr id="127" name="object 63">
                <a:extLst>
                  <a:ext uri="{FF2B5EF4-FFF2-40B4-BE49-F238E27FC236}">
                    <a16:creationId xmlns:a16="http://schemas.microsoft.com/office/drawing/2014/main" id="{3E8F52B8-A727-7F1A-491F-1A3814E683DF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72571" y="5356644"/>
                <a:ext cx="100280" cy="133707"/>
              </a:xfrm>
              <a:prstGeom prst="rect">
                <a:avLst/>
              </a:prstGeom>
            </p:spPr>
          </p:pic>
          <p:pic>
            <p:nvPicPr>
              <p:cNvPr id="128" name="object 64">
                <a:extLst>
                  <a:ext uri="{FF2B5EF4-FFF2-40B4-BE49-F238E27FC236}">
                    <a16:creationId xmlns:a16="http://schemas.microsoft.com/office/drawing/2014/main" id="{B38F61C6-2D15-3DE0-F5F3-8FBCAD971EDB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72571" y="5757765"/>
                <a:ext cx="100280" cy="133707"/>
              </a:xfrm>
              <a:prstGeom prst="rect">
                <a:avLst/>
              </a:prstGeom>
            </p:spPr>
          </p:pic>
        </p:grpSp>
        <p:sp>
          <p:nvSpPr>
            <p:cNvPr id="129" name="object 65">
              <a:extLst>
                <a:ext uri="{FF2B5EF4-FFF2-40B4-BE49-F238E27FC236}">
                  <a16:creationId xmlns:a16="http://schemas.microsoft.com/office/drawing/2014/main" id="{78D1AAAA-2609-436D-D387-05AB58AF5609}"/>
                </a:ext>
              </a:extLst>
            </p:cNvPr>
            <p:cNvSpPr txBox="1"/>
            <p:nvPr/>
          </p:nvSpPr>
          <p:spPr>
            <a:xfrm>
              <a:off x="8227005" y="4891011"/>
              <a:ext cx="1769745" cy="116205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21900"/>
                </a:lnSpc>
                <a:spcBef>
                  <a:spcPts val="9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필요한</a:t>
              </a:r>
              <a:r>
                <a:rPr sz="900" spc="-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부품</a:t>
              </a:r>
              <a:r>
                <a:rPr sz="900" dirty="0">
                  <a:solidFill>
                    <a:srgbClr val="D0D5DA"/>
                  </a:solidFill>
                  <a:latin typeface="Trebuchet MS"/>
                  <a:cs typeface="Trebuchet MS"/>
                </a:rPr>
                <a:t>,</a:t>
              </a:r>
              <a:r>
                <a:rPr sz="900" spc="50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인력</a:t>
              </a:r>
              <a:r>
                <a:rPr sz="900" dirty="0">
                  <a:solidFill>
                    <a:srgbClr val="D0D5DA"/>
                  </a:solidFill>
                  <a:latin typeface="Trebuchet MS"/>
                  <a:cs typeface="Trebuchet MS"/>
                </a:rPr>
                <a:t>,</a:t>
              </a:r>
              <a:r>
                <a:rPr sz="900" spc="50" dirty="0">
                  <a:solidFill>
                    <a:srgbClr val="D0D5DA"/>
                  </a:solidFill>
                  <a:latin typeface="Trebuchet MS"/>
                  <a:cs typeface="Trebuchet MS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시간을</a:t>
              </a:r>
              <a:r>
                <a:rPr sz="900" spc="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포함한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유지보수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계획</a:t>
              </a:r>
              <a:r>
                <a:rPr sz="900" spc="3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수립</a:t>
              </a:r>
              <a:endParaRPr sz="900" dirty="0">
                <a:latin typeface="Malgun Gothic"/>
                <a:cs typeface="Malgun Gothic"/>
              </a:endParaRPr>
            </a:p>
            <a:p>
              <a:pPr marL="12700" marR="41910">
                <a:lnSpc>
                  <a:spcPct val="121900"/>
                </a:lnSpc>
                <a:spcBef>
                  <a:spcPts val="52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불필요한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작업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최소화</a:t>
              </a:r>
              <a:r>
                <a:rPr sz="900" spc="1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및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자원</a:t>
              </a:r>
              <a:r>
                <a:rPr sz="900" spc="2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50" dirty="0">
                  <a:solidFill>
                    <a:srgbClr val="D0D5DA"/>
                  </a:solidFill>
                  <a:latin typeface="Malgun Gothic"/>
                  <a:cs typeface="Malgun Gothic"/>
                </a:rPr>
                <a:t>효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율적</a:t>
              </a:r>
              <a:r>
                <a:rPr sz="900" spc="1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사용</a:t>
              </a:r>
              <a:endParaRPr sz="900" dirty="0">
                <a:latin typeface="Malgun Gothic"/>
                <a:cs typeface="Malgun Gothic"/>
              </a:endParaRPr>
            </a:p>
            <a:p>
              <a:pPr marL="12700" marR="116205">
                <a:lnSpc>
                  <a:spcPct val="121900"/>
                </a:lnSpc>
                <a:spcBef>
                  <a:spcPts val="525"/>
                </a:spcBef>
              </a:pP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계획에</a:t>
              </a:r>
              <a:r>
                <a:rPr sz="900" spc="25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따른</a:t>
              </a:r>
              <a:r>
                <a:rPr sz="900" spc="3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dirty="0">
                  <a:solidFill>
                    <a:srgbClr val="D0D5DA"/>
                  </a:solidFill>
                  <a:latin typeface="Malgun Gothic"/>
                  <a:cs typeface="Malgun Gothic"/>
                </a:rPr>
                <a:t>체계적인</a:t>
              </a:r>
              <a:r>
                <a:rPr sz="900" spc="30" dirty="0">
                  <a:solidFill>
                    <a:srgbClr val="D0D5DA"/>
                  </a:solidFill>
                  <a:latin typeface="Malgun Gothic"/>
                  <a:cs typeface="Malgun Gothic"/>
                </a:rPr>
                <a:t> </a:t>
              </a:r>
              <a:r>
                <a:rPr sz="900" spc="-20" dirty="0">
                  <a:solidFill>
                    <a:srgbClr val="D0D5DA"/>
                  </a:solidFill>
                  <a:latin typeface="Malgun Gothic"/>
                  <a:cs typeface="Malgun Gothic"/>
                </a:rPr>
                <a:t>유지보수 </a:t>
              </a:r>
              <a:r>
                <a:rPr sz="900" spc="-25" dirty="0">
                  <a:solidFill>
                    <a:srgbClr val="D0D5DA"/>
                  </a:solidFill>
                  <a:latin typeface="Malgun Gothic"/>
                  <a:cs typeface="Malgun Gothic"/>
                </a:rPr>
                <a:t>실행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sp>
        <p:nvSpPr>
          <p:cNvPr id="130" name="object 71">
            <a:extLst>
              <a:ext uri="{FF2B5EF4-FFF2-40B4-BE49-F238E27FC236}">
                <a16:creationId xmlns:a16="http://schemas.microsoft.com/office/drawing/2014/main" id="{2E1E8D06-85E5-2838-971D-559A29FAE637}"/>
              </a:ext>
            </a:extLst>
          </p:cNvPr>
          <p:cNvSpPr/>
          <p:nvPr/>
        </p:nvSpPr>
        <p:spPr>
          <a:xfrm>
            <a:off x="1788325" y="2841281"/>
            <a:ext cx="7120255" cy="83820"/>
          </a:xfrm>
          <a:custGeom>
            <a:avLst/>
            <a:gdLst/>
            <a:ahLst/>
            <a:cxnLst/>
            <a:rect l="l" t="t" r="r" b="b"/>
            <a:pathLst>
              <a:path w="7120255" h="83819">
                <a:moveTo>
                  <a:pt x="1429004" y="33426"/>
                </a:moveTo>
                <a:lnTo>
                  <a:pt x="1412278" y="33426"/>
                </a:lnTo>
                <a:lnTo>
                  <a:pt x="1345425" y="0"/>
                </a:lnTo>
                <a:lnTo>
                  <a:pt x="1345425" y="33426"/>
                </a:lnTo>
                <a:lnTo>
                  <a:pt x="0" y="33426"/>
                </a:lnTo>
                <a:lnTo>
                  <a:pt x="0" y="50139"/>
                </a:lnTo>
                <a:lnTo>
                  <a:pt x="1345425" y="50139"/>
                </a:lnTo>
                <a:lnTo>
                  <a:pt x="1345425" y="83566"/>
                </a:lnTo>
                <a:lnTo>
                  <a:pt x="1412278" y="50139"/>
                </a:lnTo>
                <a:lnTo>
                  <a:pt x="1429004" y="50139"/>
                </a:lnTo>
                <a:lnTo>
                  <a:pt x="1429004" y="41783"/>
                </a:lnTo>
                <a:lnTo>
                  <a:pt x="1429004" y="33426"/>
                </a:lnTo>
                <a:close/>
              </a:path>
              <a:path w="7120255" h="83819">
                <a:moveTo>
                  <a:pt x="4270273" y="33426"/>
                </a:moveTo>
                <a:lnTo>
                  <a:pt x="4253560" y="33426"/>
                </a:lnTo>
                <a:lnTo>
                  <a:pt x="4186707" y="0"/>
                </a:lnTo>
                <a:lnTo>
                  <a:pt x="4186707" y="33426"/>
                </a:lnTo>
                <a:lnTo>
                  <a:pt x="2849638" y="33426"/>
                </a:lnTo>
                <a:lnTo>
                  <a:pt x="2849638" y="50139"/>
                </a:lnTo>
                <a:lnTo>
                  <a:pt x="4186707" y="50139"/>
                </a:lnTo>
                <a:lnTo>
                  <a:pt x="4186707" y="83566"/>
                </a:lnTo>
                <a:lnTo>
                  <a:pt x="4253560" y="50139"/>
                </a:lnTo>
                <a:lnTo>
                  <a:pt x="4270273" y="50139"/>
                </a:lnTo>
                <a:lnTo>
                  <a:pt x="4270273" y="41783"/>
                </a:lnTo>
                <a:lnTo>
                  <a:pt x="4270273" y="33426"/>
                </a:lnTo>
                <a:close/>
              </a:path>
              <a:path w="7120255" h="83819">
                <a:moveTo>
                  <a:pt x="7119912" y="33426"/>
                </a:moveTo>
                <a:lnTo>
                  <a:pt x="7103199" y="33426"/>
                </a:lnTo>
                <a:lnTo>
                  <a:pt x="7036346" y="0"/>
                </a:lnTo>
                <a:lnTo>
                  <a:pt x="7036346" y="33426"/>
                </a:lnTo>
                <a:lnTo>
                  <a:pt x="5690921" y="33426"/>
                </a:lnTo>
                <a:lnTo>
                  <a:pt x="5690921" y="50139"/>
                </a:lnTo>
                <a:lnTo>
                  <a:pt x="7036346" y="50139"/>
                </a:lnTo>
                <a:lnTo>
                  <a:pt x="7036346" y="83566"/>
                </a:lnTo>
                <a:lnTo>
                  <a:pt x="7103199" y="50139"/>
                </a:lnTo>
                <a:lnTo>
                  <a:pt x="7119912" y="50139"/>
                </a:lnTo>
                <a:lnTo>
                  <a:pt x="7119912" y="41783"/>
                </a:lnTo>
                <a:lnTo>
                  <a:pt x="7119912" y="33426"/>
                </a:lnTo>
                <a:close/>
              </a:path>
            </a:pathLst>
          </a:custGeom>
          <a:solidFill>
            <a:srgbClr val="64F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7" name="그래픽 136" descr="인공 지능 단색으로 채워진">
            <a:extLst>
              <a:ext uri="{FF2B5EF4-FFF2-40B4-BE49-F238E27FC236}">
                <a16:creationId xmlns:a16="http://schemas.microsoft.com/office/drawing/2014/main" id="{F29D2830-C64A-96B4-A769-0125027BC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89242" y="1934784"/>
            <a:ext cx="559480" cy="559480"/>
          </a:xfrm>
          <a:prstGeom prst="rect">
            <a:avLst/>
          </a:prstGeom>
        </p:spPr>
      </p:pic>
      <p:pic>
        <p:nvPicPr>
          <p:cNvPr id="139" name="그래픽 138" descr="데이터베이스 단색으로 채워진">
            <a:extLst>
              <a:ext uri="{FF2B5EF4-FFF2-40B4-BE49-F238E27FC236}">
                <a16:creationId xmlns:a16="http://schemas.microsoft.com/office/drawing/2014/main" id="{FE90C41E-E0B8-0135-D000-15D99FFAD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1608" y="2011692"/>
            <a:ext cx="572798" cy="572798"/>
          </a:xfrm>
          <a:prstGeom prst="rect">
            <a:avLst/>
          </a:prstGeom>
        </p:spPr>
      </p:pic>
      <p:pic>
        <p:nvPicPr>
          <p:cNvPr id="141" name="그래픽 140" descr="프로세서 단색으로 채워진">
            <a:extLst>
              <a:ext uri="{FF2B5EF4-FFF2-40B4-BE49-F238E27FC236}">
                <a16:creationId xmlns:a16="http://schemas.microsoft.com/office/drawing/2014/main" id="{52300663-2FBB-2F80-D3FC-63D0F4E24E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31688" y="1899223"/>
            <a:ext cx="586614" cy="586614"/>
          </a:xfrm>
          <a:prstGeom prst="rect">
            <a:avLst/>
          </a:prstGeom>
        </p:spPr>
      </p:pic>
      <p:pic>
        <p:nvPicPr>
          <p:cNvPr id="143" name="그래픽 142" descr="렌치 단색으로 채워진">
            <a:extLst>
              <a:ext uri="{FF2B5EF4-FFF2-40B4-BE49-F238E27FC236}">
                <a16:creationId xmlns:a16="http://schemas.microsoft.com/office/drawing/2014/main" id="{4704830F-0E84-795C-8B8F-78ECD94618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71074" y="2027915"/>
            <a:ext cx="494972" cy="4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A4B2D-74BD-BB3F-88BD-306C693EBA18}"/>
              </a:ext>
            </a:extLst>
          </p:cNvPr>
          <p:cNvSpPr txBox="1"/>
          <p:nvPr/>
        </p:nvSpPr>
        <p:spPr>
          <a:xfrm>
            <a:off x="220131" y="309033"/>
            <a:ext cx="53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디지털 트윈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903F5-687C-84B2-336E-05A51640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07" y="2140528"/>
            <a:ext cx="4557501" cy="2939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7B06D-2AF8-933E-D43D-54510F60DF5A}"/>
              </a:ext>
            </a:extLst>
          </p:cNvPr>
          <p:cNvSpPr txBox="1"/>
          <p:nvPr/>
        </p:nvSpPr>
        <p:spPr>
          <a:xfrm>
            <a:off x="5414868" y="1767649"/>
            <a:ext cx="6193856" cy="4062651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디지털 트윈</a:t>
            </a:r>
            <a:r>
              <a:rPr lang="en-US" altLang="ko-KR" sz="1200" dirty="0">
                <a:solidFill>
                  <a:schemeClr val="bg1"/>
                </a:solidFill>
              </a:rPr>
              <a:t>(Digital Twin)</a:t>
            </a:r>
            <a:r>
              <a:rPr lang="ko-KR" altLang="en-US" sz="1200" dirty="0">
                <a:solidFill>
                  <a:schemeClr val="bg1"/>
                </a:solidFill>
              </a:rPr>
              <a:t>은 물리적 개체를 가상공간에 복제한 것으로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역동적인 현실 환경을 </a:t>
            </a:r>
            <a:r>
              <a:rPr lang="ko-KR" altLang="en-US" sz="1200" dirty="0" err="1">
                <a:solidFill>
                  <a:schemeClr val="bg1"/>
                </a:solidFill>
              </a:rPr>
              <a:t>시뮬레이션하는</a:t>
            </a:r>
            <a:r>
              <a:rPr lang="ko-KR" altLang="en-US" sz="1200" dirty="0">
                <a:solidFill>
                  <a:schemeClr val="bg1"/>
                </a:solidFill>
              </a:rPr>
              <a:t> 견고한 프레임워크로 센서 데이터 생성과 소프트웨어 구성 요소 네트워크를 통해 물리적 개체와 연결 시뮬레이션을 통해 미래 상태를 예측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실시간 운항 인지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선박의 디지털 트윈은 승무원이 인지하지 못할 수 있는 갑판 위아래의 다양한 상황을 운항자에게 즉시 알려주고 이러한 향상된 인지 능력의 가장 큰 효과는 항해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조종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속도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유지보수 등과 관련하여 승무원 및 기타 이해관계자에게 더 나은 의사 결정 지원을 제공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예측 유지보수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디지털 트윈은 센서와 민감한 </a:t>
            </a:r>
            <a:r>
              <a:rPr lang="en-US" altLang="ko-KR" sz="1200" dirty="0">
                <a:solidFill>
                  <a:schemeClr val="bg1"/>
                </a:solidFill>
              </a:rPr>
              <a:t>IoT </a:t>
            </a:r>
            <a:r>
              <a:rPr lang="ko-KR" altLang="en-US" sz="1200" dirty="0">
                <a:solidFill>
                  <a:schemeClr val="bg1"/>
                </a:solidFill>
              </a:rPr>
              <a:t>기술로 인한 엔진 및 장비 문제를 감지함으로써 선박은 물론 전체 선단의 가동 중단 시간을 줄이고 불필요한 비용을 절감하는 데 도움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향상된 환경 제공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선박 승무원과 항만 직원은 디지털 환경에 몰입하여 디지털 트윈 기반 훈련을 통해 수많은 실제 시나리오를 시뮬레이션하고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연습하고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해결할 수 있으며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이는 전혀 위험 부담이 없음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고대역폭 연결은 해상 선박에서 운영자 화면으로 데이터를 실시간으로 전송 해상 연결은 </a:t>
            </a:r>
            <a:r>
              <a:rPr lang="en-US" altLang="ko-KR" sz="1200" dirty="0">
                <a:solidFill>
                  <a:schemeClr val="bg1"/>
                </a:solidFill>
              </a:rPr>
              <a:t>Starlink</a:t>
            </a:r>
            <a:r>
              <a:rPr lang="ko-KR" altLang="en-US" sz="1200" dirty="0">
                <a:solidFill>
                  <a:schemeClr val="bg1"/>
                </a:solidFill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</a:rPr>
              <a:t>Inmarsat </a:t>
            </a:r>
            <a:r>
              <a:rPr lang="ko-KR" altLang="en-US" sz="1200" dirty="0">
                <a:solidFill>
                  <a:schemeClr val="bg1"/>
                </a:solidFill>
              </a:rPr>
              <a:t>솔루션 등을 비롯한 안정적인 위성 기술로 보완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클라우드 컴퓨팅 인프라는 디지털 트윈 프레임워크가 방대한 양의 데이터를 저장하고 특정 요구에 따라 확장할 수 있도록 지원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9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DDA37C-23AA-4FA8-93F8-06983C4B4807}"/>
              </a:ext>
            </a:extLst>
          </p:cNvPr>
          <p:cNvSpPr txBox="1"/>
          <p:nvPr/>
        </p:nvSpPr>
        <p:spPr>
          <a:xfrm>
            <a:off x="220131" y="309033"/>
            <a:ext cx="53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저궤도 위성</a:t>
            </a:r>
          </a:p>
        </p:txBody>
      </p:sp>
      <p:pic>
        <p:nvPicPr>
          <p:cNvPr id="4098" name="Picture 2" descr="저궤도 위성통신 사업 누리호 성공에 탄력… KT·한화 '눈독' - 조선비즈">
            <a:extLst>
              <a:ext uri="{FF2B5EF4-FFF2-40B4-BE49-F238E27FC236}">
                <a16:creationId xmlns:a16="http://schemas.microsoft.com/office/drawing/2014/main" id="{59E193B4-AAA6-9349-A663-E3E921B44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92" y="1920944"/>
            <a:ext cx="4938666" cy="364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FF467-F654-C75D-30A6-682098933D46}"/>
              </a:ext>
            </a:extLst>
          </p:cNvPr>
          <p:cNvSpPr txBox="1"/>
          <p:nvPr/>
        </p:nvSpPr>
        <p:spPr>
          <a:xfrm>
            <a:off x="5423628" y="1099709"/>
            <a:ext cx="6193856" cy="92333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저궤도 위성</a:t>
            </a:r>
            <a:r>
              <a:rPr lang="en-US" altLang="ko-KR" sz="1200" dirty="0">
                <a:solidFill>
                  <a:srgbClr val="FFFFFF"/>
                </a:solidFill>
                <a:latin typeface="NotoSansKR"/>
                <a:ea typeface="NotoSansKR"/>
              </a:rPr>
              <a:t>(Low Earth Orbit)</a:t>
            </a:r>
            <a:r>
              <a:rPr lang="ko-KR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란 </a:t>
            </a:r>
            <a:r>
              <a:rPr lang="zh-CN" altLang="ko-KR" sz="1200" dirty="0">
                <a:solidFill>
                  <a:srgbClr val="FFFFFF"/>
                </a:solidFill>
                <a:latin typeface="NotoSansKR"/>
                <a:ea typeface="NotoSansKR"/>
              </a:rPr>
              <a:t>지상 </a:t>
            </a:r>
            <a:r>
              <a:rPr lang="en-US" altLang="ko-KR" sz="1200" dirty="0">
                <a:solidFill>
                  <a:srgbClr val="FFFFFF"/>
                </a:solidFill>
                <a:latin typeface="NotoSansKR"/>
                <a:ea typeface="NotoSansKR"/>
              </a:rPr>
              <a:t>500~2,000km </a:t>
            </a:r>
            <a:r>
              <a:rPr lang="zh-CN" altLang="ko-KR" sz="1200" dirty="0">
                <a:solidFill>
                  <a:srgbClr val="FFFFFF"/>
                </a:solidFill>
                <a:latin typeface="NotoSansKR"/>
                <a:ea typeface="NotoSansKR"/>
              </a:rPr>
              <a:t>고도에 다수의 위성을 배치하여 통신 서비스를 제공하는 시스템으로</a:t>
            </a:r>
            <a:r>
              <a:rPr lang="en-US" altLang="ko-KR" sz="1200" dirty="0">
                <a:solidFill>
                  <a:srgbClr val="FFFFFF"/>
                </a:solidFill>
                <a:latin typeface="NotoSansKR"/>
                <a:ea typeface="NotoSansKR"/>
              </a:rPr>
              <a:t>, </a:t>
            </a:r>
            <a:r>
              <a:rPr lang="zh-CN" altLang="ko-KR" sz="1200" dirty="0">
                <a:solidFill>
                  <a:srgbClr val="FFFFFF"/>
                </a:solidFill>
                <a:latin typeface="NotoSansKR"/>
                <a:ea typeface="NotoSansKR"/>
              </a:rPr>
              <a:t>함정 추진체계 데이터의 실시간 전송 및 원격 제어에 최적화된 통신 기술</a:t>
            </a:r>
            <a:endParaRPr lang="en-US" altLang="ko-KR" sz="1200" dirty="0">
              <a:solidFill>
                <a:srgbClr val="000000"/>
              </a:solidFill>
              <a:latin typeface="Times New Roman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/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28BF672-82EE-4E15-0B3A-8DEED455EE09}"/>
              </a:ext>
            </a:extLst>
          </p:cNvPr>
          <p:cNvGrpSpPr/>
          <p:nvPr/>
        </p:nvGrpSpPr>
        <p:grpSpPr>
          <a:xfrm>
            <a:off x="6046636" y="4296224"/>
            <a:ext cx="4680000" cy="2097720"/>
            <a:chOff x="401040" y="2707560"/>
            <a:chExt cx="4680000" cy="2097720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8EE4B5C-300A-C981-4E3D-F6D7F71C29BE}"/>
                </a:ext>
              </a:extLst>
            </p:cNvPr>
            <p:cNvSpPr/>
            <p:nvPr/>
          </p:nvSpPr>
          <p:spPr>
            <a:xfrm>
              <a:off x="401040" y="2707560"/>
              <a:ext cx="4680000" cy="2097720"/>
            </a:xfrm>
            <a:custGeom>
              <a:avLst/>
              <a:gdLst/>
              <a:ahLst/>
              <a:cxnLst/>
              <a:rect l="0" t="0" r="r" b="b"/>
              <a:pathLst>
                <a:path w="13000" h="5827">
                  <a:moveTo>
                    <a:pt x="0" y="5641"/>
                  </a:moveTo>
                  <a:lnTo>
                    <a:pt x="0" y="185"/>
                  </a:lnTo>
                  <a:cubicBezTo>
                    <a:pt x="0" y="173"/>
                    <a:pt x="1" y="161"/>
                    <a:pt x="3" y="149"/>
                  </a:cubicBezTo>
                  <a:cubicBezTo>
                    <a:pt x="6" y="137"/>
                    <a:pt x="9" y="125"/>
                    <a:pt x="14" y="114"/>
                  </a:cubicBezTo>
                  <a:cubicBezTo>
                    <a:pt x="19" y="103"/>
                    <a:pt x="24" y="92"/>
                    <a:pt x="31" y="82"/>
                  </a:cubicBezTo>
                  <a:cubicBezTo>
                    <a:pt x="38" y="72"/>
                    <a:pt x="45" y="63"/>
                    <a:pt x="54" y="54"/>
                  </a:cubicBezTo>
                  <a:cubicBezTo>
                    <a:pt x="63" y="45"/>
                    <a:pt x="72" y="38"/>
                    <a:pt x="82" y="31"/>
                  </a:cubicBezTo>
                  <a:cubicBezTo>
                    <a:pt x="92" y="24"/>
                    <a:pt x="103" y="18"/>
                    <a:pt x="114" y="14"/>
                  </a:cubicBezTo>
                  <a:cubicBezTo>
                    <a:pt x="126" y="9"/>
                    <a:pt x="137" y="5"/>
                    <a:pt x="149" y="3"/>
                  </a:cubicBezTo>
                  <a:cubicBezTo>
                    <a:pt x="161" y="1"/>
                    <a:pt x="173" y="0"/>
                    <a:pt x="185" y="0"/>
                  </a:cubicBezTo>
                  <a:lnTo>
                    <a:pt x="12814" y="0"/>
                  </a:lnTo>
                  <a:cubicBezTo>
                    <a:pt x="12827" y="0"/>
                    <a:pt x="12839" y="1"/>
                    <a:pt x="12851" y="3"/>
                  </a:cubicBezTo>
                  <a:cubicBezTo>
                    <a:pt x="12863" y="5"/>
                    <a:pt x="12874" y="9"/>
                    <a:pt x="12885" y="14"/>
                  </a:cubicBezTo>
                  <a:cubicBezTo>
                    <a:pt x="12897" y="18"/>
                    <a:pt x="12907" y="24"/>
                    <a:pt x="12918" y="31"/>
                  </a:cubicBezTo>
                  <a:cubicBezTo>
                    <a:pt x="12928" y="38"/>
                    <a:pt x="12937" y="45"/>
                    <a:pt x="12946" y="54"/>
                  </a:cubicBezTo>
                  <a:cubicBezTo>
                    <a:pt x="12954" y="63"/>
                    <a:pt x="12962" y="72"/>
                    <a:pt x="12969" y="82"/>
                  </a:cubicBezTo>
                  <a:cubicBezTo>
                    <a:pt x="12976" y="92"/>
                    <a:pt x="12981" y="103"/>
                    <a:pt x="12986" y="114"/>
                  </a:cubicBezTo>
                  <a:cubicBezTo>
                    <a:pt x="12991" y="125"/>
                    <a:pt x="12994" y="137"/>
                    <a:pt x="12996" y="149"/>
                  </a:cubicBezTo>
                  <a:cubicBezTo>
                    <a:pt x="12999" y="161"/>
                    <a:pt x="13000" y="173"/>
                    <a:pt x="13000" y="185"/>
                  </a:cubicBezTo>
                  <a:lnTo>
                    <a:pt x="13000" y="5641"/>
                  </a:lnTo>
                  <a:cubicBezTo>
                    <a:pt x="13000" y="5653"/>
                    <a:pt x="12999" y="5666"/>
                    <a:pt x="12996" y="5678"/>
                  </a:cubicBezTo>
                  <a:cubicBezTo>
                    <a:pt x="12994" y="5689"/>
                    <a:pt x="12991" y="5701"/>
                    <a:pt x="12986" y="5712"/>
                  </a:cubicBezTo>
                  <a:cubicBezTo>
                    <a:pt x="12981" y="5724"/>
                    <a:pt x="12976" y="5734"/>
                    <a:pt x="12969" y="5744"/>
                  </a:cubicBezTo>
                  <a:cubicBezTo>
                    <a:pt x="12962" y="5755"/>
                    <a:pt x="12954" y="5764"/>
                    <a:pt x="12946" y="5773"/>
                  </a:cubicBezTo>
                  <a:cubicBezTo>
                    <a:pt x="12937" y="5781"/>
                    <a:pt x="12928" y="5789"/>
                    <a:pt x="12918" y="5796"/>
                  </a:cubicBezTo>
                  <a:cubicBezTo>
                    <a:pt x="12907" y="5802"/>
                    <a:pt x="12897" y="5808"/>
                    <a:pt x="12885" y="5813"/>
                  </a:cubicBezTo>
                  <a:cubicBezTo>
                    <a:pt x="12874" y="5818"/>
                    <a:pt x="12863" y="5821"/>
                    <a:pt x="12851" y="5823"/>
                  </a:cubicBezTo>
                  <a:cubicBezTo>
                    <a:pt x="12839" y="5826"/>
                    <a:pt x="12827" y="5827"/>
                    <a:pt x="12814" y="5827"/>
                  </a:cubicBezTo>
                  <a:lnTo>
                    <a:pt x="185" y="5827"/>
                  </a:lnTo>
                  <a:cubicBezTo>
                    <a:pt x="173" y="5827"/>
                    <a:pt x="161" y="5826"/>
                    <a:pt x="149" y="5823"/>
                  </a:cubicBezTo>
                  <a:cubicBezTo>
                    <a:pt x="137" y="5821"/>
                    <a:pt x="126" y="5818"/>
                    <a:pt x="114" y="5813"/>
                  </a:cubicBezTo>
                  <a:cubicBezTo>
                    <a:pt x="103" y="5808"/>
                    <a:pt x="92" y="5802"/>
                    <a:pt x="82" y="5796"/>
                  </a:cubicBezTo>
                  <a:cubicBezTo>
                    <a:pt x="72" y="5789"/>
                    <a:pt x="63" y="5781"/>
                    <a:pt x="54" y="5773"/>
                  </a:cubicBezTo>
                  <a:cubicBezTo>
                    <a:pt x="45" y="5764"/>
                    <a:pt x="38" y="5755"/>
                    <a:pt x="31" y="5744"/>
                  </a:cubicBezTo>
                  <a:cubicBezTo>
                    <a:pt x="24" y="5734"/>
                    <a:pt x="19" y="5724"/>
                    <a:pt x="14" y="5712"/>
                  </a:cubicBezTo>
                  <a:cubicBezTo>
                    <a:pt x="9" y="5701"/>
                    <a:pt x="6" y="5689"/>
                    <a:pt x="3" y="5678"/>
                  </a:cubicBezTo>
                  <a:cubicBezTo>
                    <a:pt x="1" y="5666"/>
                    <a:pt x="0" y="5653"/>
                    <a:pt x="0" y="564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223F04-A5A9-2429-BBDB-963B8B18FE6F}"/>
                </a:ext>
              </a:extLst>
            </p:cNvPr>
            <p:cNvSpPr/>
            <p:nvPr/>
          </p:nvSpPr>
          <p:spPr>
            <a:xfrm>
              <a:off x="401040" y="2707560"/>
              <a:ext cx="885960" cy="534960"/>
            </a:xfrm>
            <a:custGeom>
              <a:avLst/>
              <a:gdLst/>
              <a:ahLst/>
              <a:cxnLst/>
              <a:rect l="0" t="0" r="r" b="b"/>
              <a:pathLst>
                <a:path w="2461" h="1486">
                  <a:moveTo>
                    <a:pt x="0" y="185"/>
                  </a:moveTo>
                  <a:cubicBezTo>
                    <a:pt x="0" y="161"/>
                    <a:pt x="4" y="137"/>
                    <a:pt x="14" y="114"/>
                  </a:cubicBezTo>
                  <a:cubicBezTo>
                    <a:pt x="23" y="91"/>
                    <a:pt x="37" y="71"/>
                    <a:pt x="54" y="54"/>
                  </a:cubicBezTo>
                  <a:cubicBezTo>
                    <a:pt x="72" y="37"/>
                    <a:pt x="92" y="23"/>
                    <a:pt x="114" y="14"/>
                  </a:cubicBezTo>
                  <a:cubicBezTo>
                    <a:pt x="138" y="4"/>
                    <a:pt x="162" y="0"/>
                    <a:pt x="186" y="0"/>
                  </a:cubicBezTo>
                  <a:lnTo>
                    <a:pt x="2461" y="0"/>
                  </a:lnTo>
                  <a:lnTo>
                    <a:pt x="2461" y="1486"/>
                  </a:lnTo>
                  <a:lnTo>
                    <a:pt x="0" y="1486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 dirty="0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6E5AD24E-A099-7237-35CB-F00FFE7DE2C6}"/>
                </a:ext>
              </a:extLst>
            </p:cNvPr>
            <p:cNvSpPr/>
            <p:nvPr/>
          </p:nvSpPr>
          <p:spPr>
            <a:xfrm>
              <a:off x="1286640" y="2707560"/>
              <a:ext cx="1195560" cy="534960"/>
            </a:xfrm>
            <a:custGeom>
              <a:avLst/>
              <a:gdLst/>
              <a:ahLst/>
              <a:cxnLst/>
              <a:rect l="0" t="0" r="r" b="b"/>
              <a:pathLst>
                <a:path w="3321" h="1486">
                  <a:moveTo>
                    <a:pt x="0" y="0"/>
                  </a:moveTo>
                  <a:lnTo>
                    <a:pt x="3321" y="0"/>
                  </a:lnTo>
                  <a:lnTo>
                    <a:pt x="3321" y="1486"/>
                  </a:lnTo>
                  <a:lnTo>
                    <a:pt x="0" y="1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D37ACBCC-CF98-E959-E92E-4F02C23246DD}"/>
                </a:ext>
              </a:extLst>
            </p:cNvPr>
            <p:cNvSpPr/>
            <p:nvPr/>
          </p:nvSpPr>
          <p:spPr>
            <a:xfrm>
              <a:off x="2481840" y="2707560"/>
              <a:ext cx="1412640" cy="534960"/>
            </a:xfrm>
            <a:custGeom>
              <a:avLst/>
              <a:gdLst/>
              <a:ahLst/>
              <a:cxnLst/>
              <a:rect l="0" t="0" r="r" b="b"/>
              <a:pathLst>
                <a:path w="3924" h="1486">
                  <a:moveTo>
                    <a:pt x="0" y="0"/>
                  </a:moveTo>
                  <a:lnTo>
                    <a:pt x="3924" y="0"/>
                  </a:lnTo>
                  <a:lnTo>
                    <a:pt x="3924" y="1486"/>
                  </a:lnTo>
                  <a:lnTo>
                    <a:pt x="0" y="1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9A892FC9-4F01-8993-6688-E4884B0F3675}"/>
                </a:ext>
              </a:extLst>
            </p:cNvPr>
            <p:cNvSpPr/>
            <p:nvPr/>
          </p:nvSpPr>
          <p:spPr>
            <a:xfrm>
              <a:off x="3894120" y="2707560"/>
              <a:ext cx="1186920" cy="534960"/>
            </a:xfrm>
            <a:custGeom>
              <a:avLst/>
              <a:gdLst/>
              <a:ahLst/>
              <a:cxnLst/>
              <a:rect l="0" t="0" r="r" b="b"/>
              <a:pathLst>
                <a:path w="3297" h="1486">
                  <a:moveTo>
                    <a:pt x="3182" y="14"/>
                  </a:moveTo>
                  <a:cubicBezTo>
                    <a:pt x="3205" y="23"/>
                    <a:pt x="3225" y="37"/>
                    <a:pt x="3243" y="54"/>
                  </a:cubicBezTo>
                  <a:cubicBezTo>
                    <a:pt x="3260" y="71"/>
                    <a:pt x="3273" y="91"/>
                    <a:pt x="3283" y="114"/>
                  </a:cubicBezTo>
                  <a:cubicBezTo>
                    <a:pt x="3292" y="137"/>
                    <a:pt x="3297" y="161"/>
                    <a:pt x="3297" y="185"/>
                  </a:cubicBezTo>
                  <a:lnTo>
                    <a:pt x="3297" y="1486"/>
                  </a:lnTo>
                  <a:lnTo>
                    <a:pt x="0" y="1486"/>
                  </a:lnTo>
                  <a:lnTo>
                    <a:pt x="0" y="0"/>
                  </a:lnTo>
                  <a:lnTo>
                    <a:pt x="3111" y="0"/>
                  </a:lnTo>
                  <a:cubicBezTo>
                    <a:pt x="3136" y="0"/>
                    <a:pt x="3160" y="4"/>
                    <a:pt x="3182" y="1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B63849B-7CB3-3A80-5040-58E78F4B28F6}"/>
                </a:ext>
              </a:extLst>
            </p:cNvPr>
            <p:cNvSpPr/>
            <p:nvPr/>
          </p:nvSpPr>
          <p:spPr>
            <a:xfrm>
              <a:off x="401040" y="3543120"/>
              <a:ext cx="885960" cy="8640"/>
            </a:xfrm>
            <a:custGeom>
              <a:avLst/>
              <a:gdLst/>
              <a:ahLst/>
              <a:cxnLst/>
              <a:rect l="0" t="0" r="r" b="b"/>
              <a:pathLst>
                <a:path w="2461" h="24">
                  <a:moveTo>
                    <a:pt x="0" y="0"/>
                  </a:moveTo>
                  <a:lnTo>
                    <a:pt x="2461" y="0"/>
                  </a:lnTo>
                  <a:lnTo>
                    <a:pt x="2461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0BC672E-2A51-6AE5-A021-10EAFB7E1591}"/>
                </a:ext>
              </a:extLst>
            </p:cNvPr>
            <p:cNvSpPr/>
            <p:nvPr/>
          </p:nvSpPr>
          <p:spPr>
            <a:xfrm>
              <a:off x="1286640" y="3543120"/>
              <a:ext cx="1195560" cy="8640"/>
            </a:xfrm>
            <a:custGeom>
              <a:avLst/>
              <a:gdLst/>
              <a:ahLst/>
              <a:cxnLst/>
              <a:rect l="0" t="0" r="r" b="b"/>
              <a:pathLst>
                <a:path w="3321" h="24">
                  <a:moveTo>
                    <a:pt x="0" y="0"/>
                  </a:moveTo>
                  <a:lnTo>
                    <a:pt x="3321" y="0"/>
                  </a:lnTo>
                  <a:lnTo>
                    <a:pt x="3321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8F94DFE-7031-0398-C10A-D3A4DF56183B}"/>
                </a:ext>
              </a:extLst>
            </p:cNvPr>
            <p:cNvSpPr/>
            <p:nvPr/>
          </p:nvSpPr>
          <p:spPr>
            <a:xfrm>
              <a:off x="2481840" y="3543120"/>
              <a:ext cx="1412640" cy="8640"/>
            </a:xfrm>
            <a:custGeom>
              <a:avLst/>
              <a:gdLst/>
              <a:ahLst/>
              <a:cxnLst/>
              <a:rect l="0" t="0" r="r" b="b"/>
              <a:pathLst>
                <a:path w="3924" h="24">
                  <a:moveTo>
                    <a:pt x="0" y="0"/>
                  </a:moveTo>
                  <a:lnTo>
                    <a:pt x="3924" y="0"/>
                  </a:lnTo>
                  <a:lnTo>
                    <a:pt x="392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83640861-DBF8-5EF3-F35D-E1EED3741B23}"/>
                </a:ext>
              </a:extLst>
            </p:cNvPr>
            <p:cNvSpPr/>
            <p:nvPr/>
          </p:nvSpPr>
          <p:spPr>
            <a:xfrm>
              <a:off x="3894120" y="3543120"/>
              <a:ext cx="1186920" cy="8640"/>
            </a:xfrm>
            <a:custGeom>
              <a:avLst/>
              <a:gdLst/>
              <a:ahLst/>
              <a:cxnLst/>
              <a:rect l="0" t="0" r="r" b="b"/>
              <a:pathLst>
                <a:path w="3297" h="24">
                  <a:moveTo>
                    <a:pt x="3297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3297" y="0"/>
                  </a:lnTo>
                  <a:lnTo>
                    <a:pt x="3297" y="24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CE31D27-79B2-0E08-16C4-2D6A9C08D865}"/>
                </a:ext>
              </a:extLst>
            </p:cNvPr>
            <p:cNvSpPr/>
            <p:nvPr/>
          </p:nvSpPr>
          <p:spPr>
            <a:xfrm>
              <a:off x="401040" y="4019400"/>
              <a:ext cx="885960" cy="8640"/>
            </a:xfrm>
            <a:custGeom>
              <a:avLst/>
              <a:gdLst/>
              <a:ahLst/>
              <a:cxnLst/>
              <a:rect l="0" t="0" r="r" b="b"/>
              <a:pathLst>
                <a:path w="2461" h="24">
                  <a:moveTo>
                    <a:pt x="0" y="0"/>
                  </a:moveTo>
                  <a:lnTo>
                    <a:pt x="2461" y="0"/>
                  </a:lnTo>
                  <a:lnTo>
                    <a:pt x="2461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217C0FE-6ECE-383D-42BF-02BDD963E790}"/>
                </a:ext>
              </a:extLst>
            </p:cNvPr>
            <p:cNvSpPr/>
            <p:nvPr/>
          </p:nvSpPr>
          <p:spPr>
            <a:xfrm>
              <a:off x="1286640" y="4019400"/>
              <a:ext cx="1195560" cy="8640"/>
            </a:xfrm>
            <a:custGeom>
              <a:avLst/>
              <a:gdLst/>
              <a:ahLst/>
              <a:cxnLst/>
              <a:rect l="0" t="0" r="r" b="b"/>
              <a:pathLst>
                <a:path w="3321" h="24">
                  <a:moveTo>
                    <a:pt x="0" y="0"/>
                  </a:moveTo>
                  <a:lnTo>
                    <a:pt x="3321" y="0"/>
                  </a:lnTo>
                  <a:lnTo>
                    <a:pt x="3321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CE48E420-51A2-B90B-77BF-D405952AD2FB}"/>
                </a:ext>
              </a:extLst>
            </p:cNvPr>
            <p:cNvSpPr/>
            <p:nvPr/>
          </p:nvSpPr>
          <p:spPr>
            <a:xfrm>
              <a:off x="2481840" y="4019400"/>
              <a:ext cx="1412640" cy="8640"/>
            </a:xfrm>
            <a:custGeom>
              <a:avLst/>
              <a:gdLst/>
              <a:ahLst/>
              <a:cxnLst/>
              <a:rect l="0" t="0" r="r" b="b"/>
              <a:pathLst>
                <a:path w="3924" h="24">
                  <a:moveTo>
                    <a:pt x="0" y="0"/>
                  </a:moveTo>
                  <a:lnTo>
                    <a:pt x="3924" y="0"/>
                  </a:lnTo>
                  <a:lnTo>
                    <a:pt x="392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096" name="자유형: 도형 4095">
              <a:extLst>
                <a:ext uri="{FF2B5EF4-FFF2-40B4-BE49-F238E27FC236}">
                  <a16:creationId xmlns:a16="http://schemas.microsoft.com/office/drawing/2014/main" id="{E7ABBA5D-E3EF-4456-B4F8-ADCC9E885232}"/>
                </a:ext>
              </a:extLst>
            </p:cNvPr>
            <p:cNvSpPr/>
            <p:nvPr/>
          </p:nvSpPr>
          <p:spPr>
            <a:xfrm>
              <a:off x="3894120" y="4019400"/>
              <a:ext cx="1186920" cy="8640"/>
            </a:xfrm>
            <a:custGeom>
              <a:avLst/>
              <a:gdLst/>
              <a:ahLst/>
              <a:cxnLst/>
              <a:rect l="0" t="0" r="r" b="b"/>
              <a:pathLst>
                <a:path w="3297" h="24">
                  <a:moveTo>
                    <a:pt x="3297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3297" y="0"/>
                  </a:lnTo>
                  <a:lnTo>
                    <a:pt x="3297" y="24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097" name="자유형: 도형 4096">
              <a:extLst>
                <a:ext uri="{FF2B5EF4-FFF2-40B4-BE49-F238E27FC236}">
                  <a16:creationId xmlns:a16="http://schemas.microsoft.com/office/drawing/2014/main" id="{C6B247B8-524A-8A8F-6492-BF0441B294EF}"/>
                </a:ext>
              </a:extLst>
            </p:cNvPr>
            <p:cNvSpPr/>
            <p:nvPr/>
          </p:nvSpPr>
          <p:spPr>
            <a:xfrm>
              <a:off x="401040" y="4328640"/>
              <a:ext cx="885960" cy="8640"/>
            </a:xfrm>
            <a:custGeom>
              <a:avLst/>
              <a:gdLst/>
              <a:ahLst/>
              <a:cxnLst/>
              <a:rect l="0" t="0" r="r" b="b"/>
              <a:pathLst>
                <a:path w="2461" h="24">
                  <a:moveTo>
                    <a:pt x="0" y="0"/>
                  </a:moveTo>
                  <a:lnTo>
                    <a:pt x="2461" y="0"/>
                  </a:lnTo>
                  <a:lnTo>
                    <a:pt x="2461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099" name="자유형: 도형 4098">
              <a:extLst>
                <a:ext uri="{FF2B5EF4-FFF2-40B4-BE49-F238E27FC236}">
                  <a16:creationId xmlns:a16="http://schemas.microsoft.com/office/drawing/2014/main" id="{FED25F9B-B955-BF03-9B0D-140E11CAA3AF}"/>
                </a:ext>
              </a:extLst>
            </p:cNvPr>
            <p:cNvSpPr/>
            <p:nvPr/>
          </p:nvSpPr>
          <p:spPr>
            <a:xfrm>
              <a:off x="1286640" y="4328640"/>
              <a:ext cx="1195560" cy="8640"/>
            </a:xfrm>
            <a:custGeom>
              <a:avLst/>
              <a:gdLst/>
              <a:ahLst/>
              <a:cxnLst/>
              <a:rect l="0" t="0" r="r" b="b"/>
              <a:pathLst>
                <a:path w="3321" h="24">
                  <a:moveTo>
                    <a:pt x="0" y="0"/>
                  </a:moveTo>
                  <a:lnTo>
                    <a:pt x="3321" y="0"/>
                  </a:lnTo>
                  <a:lnTo>
                    <a:pt x="3321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00" name="자유형: 도형 4099">
              <a:extLst>
                <a:ext uri="{FF2B5EF4-FFF2-40B4-BE49-F238E27FC236}">
                  <a16:creationId xmlns:a16="http://schemas.microsoft.com/office/drawing/2014/main" id="{87E188DC-68A9-FEE7-E83D-444535C2E319}"/>
                </a:ext>
              </a:extLst>
            </p:cNvPr>
            <p:cNvSpPr/>
            <p:nvPr/>
          </p:nvSpPr>
          <p:spPr>
            <a:xfrm>
              <a:off x="2481840" y="4328640"/>
              <a:ext cx="1412640" cy="8640"/>
            </a:xfrm>
            <a:custGeom>
              <a:avLst/>
              <a:gdLst/>
              <a:ahLst/>
              <a:cxnLst/>
              <a:rect l="0" t="0" r="r" b="b"/>
              <a:pathLst>
                <a:path w="3924" h="24">
                  <a:moveTo>
                    <a:pt x="0" y="0"/>
                  </a:moveTo>
                  <a:lnTo>
                    <a:pt x="3924" y="0"/>
                  </a:lnTo>
                  <a:lnTo>
                    <a:pt x="392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01" name="자유형: 도형 4100">
              <a:extLst>
                <a:ext uri="{FF2B5EF4-FFF2-40B4-BE49-F238E27FC236}">
                  <a16:creationId xmlns:a16="http://schemas.microsoft.com/office/drawing/2014/main" id="{925F31E4-EA72-9BB8-2016-0C54828089C1}"/>
                </a:ext>
              </a:extLst>
            </p:cNvPr>
            <p:cNvSpPr/>
            <p:nvPr/>
          </p:nvSpPr>
          <p:spPr>
            <a:xfrm>
              <a:off x="3894120" y="4328640"/>
              <a:ext cx="1186920" cy="8640"/>
            </a:xfrm>
            <a:custGeom>
              <a:avLst/>
              <a:gdLst/>
              <a:ahLst/>
              <a:cxnLst/>
              <a:rect l="0" t="0" r="r" b="b"/>
              <a:pathLst>
                <a:path w="3297" h="24">
                  <a:moveTo>
                    <a:pt x="3297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3297" y="0"/>
                  </a:lnTo>
                  <a:lnTo>
                    <a:pt x="3297" y="24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02" name="TextBox 4101">
              <a:extLst>
                <a:ext uri="{FF2B5EF4-FFF2-40B4-BE49-F238E27FC236}">
                  <a16:creationId xmlns:a16="http://schemas.microsoft.com/office/drawing/2014/main" id="{3C73E365-C5D3-2A53-603A-0E79EDC7199E}"/>
                </a:ext>
              </a:extLst>
            </p:cNvPr>
            <p:cNvSpPr txBox="1"/>
            <p:nvPr/>
          </p:nvSpPr>
          <p:spPr>
            <a:xfrm>
              <a:off x="468000" y="2916720"/>
              <a:ext cx="21672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구분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73F4B4D3-16C6-13AD-5698-17F8D39124FA}"/>
                </a:ext>
              </a:extLst>
            </p:cNvPr>
            <p:cNvSpPr txBox="1"/>
            <p:nvPr/>
          </p:nvSpPr>
          <p:spPr>
            <a:xfrm>
              <a:off x="1351440" y="2832840"/>
              <a:ext cx="56664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 dirty="0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저궤도 위성</a:t>
              </a:r>
              <a:endParaRPr lang="en-US" sz="920" b="0" u="none" strike="noStrike" dirty="0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04" name="TextBox 4103">
              <a:extLst>
                <a:ext uri="{FF2B5EF4-FFF2-40B4-BE49-F238E27FC236}">
                  <a16:creationId xmlns:a16="http://schemas.microsoft.com/office/drawing/2014/main" id="{72C093F5-E4FD-5F73-D2D6-116888E151CB}"/>
                </a:ext>
              </a:extLst>
            </p:cNvPr>
            <p:cNvSpPr txBox="1"/>
            <p:nvPr/>
          </p:nvSpPr>
          <p:spPr>
            <a:xfrm>
              <a:off x="1351440" y="3000240"/>
              <a:ext cx="324000" cy="13608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(LEO)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05" name="TextBox 4104">
              <a:extLst>
                <a:ext uri="{FF2B5EF4-FFF2-40B4-BE49-F238E27FC236}">
                  <a16:creationId xmlns:a16="http://schemas.microsoft.com/office/drawing/2014/main" id="{D6493851-7320-C62B-F9EE-F9CBC5EF0EF5}"/>
                </a:ext>
              </a:extLst>
            </p:cNvPr>
            <p:cNvSpPr txBox="1"/>
            <p:nvPr/>
          </p:nvSpPr>
          <p:spPr>
            <a:xfrm>
              <a:off x="2550240" y="2832840"/>
              <a:ext cx="56664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중궤도 위성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06" name="TextBox 4105">
              <a:extLst>
                <a:ext uri="{FF2B5EF4-FFF2-40B4-BE49-F238E27FC236}">
                  <a16:creationId xmlns:a16="http://schemas.microsoft.com/office/drawing/2014/main" id="{CF82D618-F104-B469-48BC-810E5EB75E68}"/>
                </a:ext>
              </a:extLst>
            </p:cNvPr>
            <p:cNvSpPr txBox="1"/>
            <p:nvPr/>
          </p:nvSpPr>
          <p:spPr>
            <a:xfrm>
              <a:off x="2550240" y="3000240"/>
              <a:ext cx="360000" cy="13608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(MEO)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07" name="TextBox 4106">
              <a:extLst>
                <a:ext uri="{FF2B5EF4-FFF2-40B4-BE49-F238E27FC236}">
                  <a16:creationId xmlns:a16="http://schemas.microsoft.com/office/drawing/2014/main" id="{B049ED10-E3BD-EABB-D86C-A0A588055D3D}"/>
                </a:ext>
              </a:extLst>
            </p:cNvPr>
            <p:cNvSpPr txBox="1"/>
            <p:nvPr/>
          </p:nvSpPr>
          <p:spPr>
            <a:xfrm>
              <a:off x="3959280" y="2832840"/>
              <a:ext cx="67464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정지궤도 위성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08" name="TextBox 4107">
              <a:extLst>
                <a:ext uri="{FF2B5EF4-FFF2-40B4-BE49-F238E27FC236}">
                  <a16:creationId xmlns:a16="http://schemas.microsoft.com/office/drawing/2014/main" id="{43270655-B6DF-5ADF-C152-8CA49BF73843}"/>
                </a:ext>
              </a:extLst>
            </p:cNvPr>
            <p:cNvSpPr txBox="1"/>
            <p:nvPr/>
          </p:nvSpPr>
          <p:spPr>
            <a:xfrm>
              <a:off x="3959280" y="3000240"/>
              <a:ext cx="349560" cy="13608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(GEO)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09" name="TextBox 4108">
              <a:extLst>
                <a:ext uri="{FF2B5EF4-FFF2-40B4-BE49-F238E27FC236}">
                  <a16:creationId xmlns:a16="http://schemas.microsoft.com/office/drawing/2014/main" id="{AAFB9770-ECD3-4C20-59FE-1155FF8E5E81}"/>
                </a:ext>
              </a:extLst>
            </p:cNvPr>
            <p:cNvSpPr txBox="1"/>
            <p:nvPr/>
          </p:nvSpPr>
          <p:spPr>
            <a:xfrm>
              <a:off x="468000" y="3334320"/>
              <a:ext cx="21672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고도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10" name="TextBox 4109">
              <a:extLst>
                <a:ext uri="{FF2B5EF4-FFF2-40B4-BE49-F238E27FC236}">
                  <a16:creationId xmlns:a16="http://schemas.microsoft.com/office/drawing/2014/main" id="{50B52A62-A441-2133-7610-445A3AF69875}"/>
                </a:ext>
              </a:extLst>
            </p:cNvPr>
            <p:cNvSpPr txBox="1"/>
            <p:nvPr/>
          </p:nvSpPr>
          <p:spPr>
            <a:xfrm>
              <a:off x="1351440" y="3334320"/>
              <a:ext cx="953280" cy="13608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500 ~ 2,000 km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527DBF49-B030-70DB-C263-B29F070DC253}"/>
                </a:ext>
              </a:extLst>
            </p:cNvPr>
            <p:cNvSpPr txBox="1"/>
            <p:nvPr/>
          </p:nvSpPr>
          <p:spPr>
            <a:xfrm>
              <a:off x="2550240" y="3334320"/>
              <a:ext cx="1139760" cy="13608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2,000 ~ 35,786 km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6D44808E-9977-C8DF-3D19-136D1345BE6D}"/>
                </a:ext>
              </a:extLst>
            </p:cNvPr>
            <p:cNvSpPr txBox="1"/>
            <p:nvPr/>
          </p:nvSpPr>
          <p:spPr>
            <a:xfrm>
              <a:off x="3959280" y="3334320"/>
              <a:ext cx="630720" cy="13608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35,786 km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C064BF57-7F4C-B9B4-A375-E6A18EA6B5F9}"/>
                </a:ext>
              </a:extLst>
            </p:cNvPr>
            <p:cNvSpPr txBox="1"/>
            <p:nvPr/>
          </p:nvSpPr>
          <p:spPr>
            <a:xfrm>
              <a:off x="468000" y="3727080"/>
              <a:ext cx="45900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지연 시간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4F91253C-68FB-6D4A-FB19-410D9BF31F9F}"/>
                </a:ext>
              </a:extLst>
            </p:cNvPr>
            <p:cNvSpPr txBox="1"/>
            <p:nvPr/>
          </p:nvSpPr>
          <p:spPr>
            <a:xfrm>
              <a:off x="1351440" y="3643560"/>
              <a:ext cx="685080" cy="13608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8C42"/>
                  </a:solidFill>
                  <a:effectLst/>
                  <a:uFillTx/>
                  <a:latin typeface="NotoSansKR"/>
                  <a:ea typeface="NotoSansKR"/>
                </a:rPr>
                <a:t>20 ~ 50 ms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3067748D-AD58-EBD0-9A0C-31AF38A5848A}"/>
                </a:ext>
              </a:extLst>
            </p:cNvPr>
            <p:cNvSpPr txBox="1"/>
            <p:nvPr/>
          </p:nvSpPr>
          <p:spPr>
            <a:xfrm>
              <a:off x="1351440" y="3810600"/>
              <a:ext cx="61128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8C42"/>
                  </a:solidFill>
                  <a:effectLst/>
                  <a:uFillTx/>
                  <a:latin typeface="NotoSansKR"/>
                  <a:ea typeface="NotoSansKR"/>
                </a:rPr>
                <a:t>(</a:t>
              </a:r>
              <a:r>
                <a:rPr lang="zh-CN" sz="920" b="0" u="none" strike="noStrike">
                  <a:solidFill>
                    <a:srgbClr val="FF8C42"/>
                  </a:solidFill>
                  <a:effectLst/>
                  <a:uFillTx/>
                  <a:latin typeface="NotoSansKR"/>
                  <a:ea typeface="NotoSansKR"/>
                </a:rPr>
                <a:t>매우 낮음</a:t>
              </a:r>
              <a:r>
                <a:rPr lang="en-US" sz="920" b="0" u="none" strike="noStrike">
                  <a:solidFill>
                    <a:srgbClr val="FF8C42"/>
                  </a:solidFill>
                  <a:effectLst/>
                  <a:uFillTx/>
                  <a:latin typeface="NotoSansKR"/>
                  <a:ea typeface="NotoSansKR"/>
                </a:rPr>
                <a:t>)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16" name="TextBox 4115">
              <a:extLst>
                <a:ext uri="{FF2B5EF4-FFF2-40B4-BE49-F238E27FC236}">
                  <a16:creationId xmlns:a16="http://schemas.microsoft.com/office/drawing/2014/main" id="{6BFD7782-A1AD-66FC-FCE0-05F61DEA5700}"/>
                </a:ext>
              </a:extLst>
            </p:cNvPr>
            <p:cNvSpPr txBox="1"/>
            <p:nvPr/>
          </p:nvSpPr>
          <p:spPr>
            <a:xfrm>
              <a:off x="2550240" y="3643560"/>
              <a:ext cx="834480" cy="13608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100 ~ 150 ms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17" name="TextBox 4116">
              <a:extLst>
                <a:ext uri="{FF2B5EF4-FFF2-40B4-BE49-F238E27FC236}">
                  <a16:creationId xmlns:a16="http://schemas.microsoft.com/office/drawing/2014/main" id="{D5B4A9F9-93E3-13DE-80D8-C137297A21EB}"/>
                </a:ext>
              </a:extLst>
            </p:cNvPr>
            <p:cNvSpPr txBox="1"/>
            <p:nvPr/>
          </p:nvSpPr>
          <p:spPr>
            <a:xfrm>
              <a:off x="2550240" y="3810600"/>
              <a:ext cx="36900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(</a:t>
              </a:r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보통</a:t>
              </a:r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)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18" name="TextBox 4117">
              <a:extLst>
                <a:ext uri="{FF2B5EF4-FFF2-40B4-BE49-F238E27FC236}">
                  <a16:creationId xmlns:a16="http://schemas.microsoft.com/office/drawing/2014/main" id="{BB26536F-7F23-4C73-6B4F-B44F3031137C}"/>
                </a:ext>
              </a:extLst>
            </p:cNvPr>
            <p:cNvSpPr txBox="1"/>
            <p:nvPr/>
          </p:nvSpPr>
          <p:spPr>
            <a:xfrm>
              <a:off x="3959280" y="3643560"/>
              <a:ext cx="834480" cy="13608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500 ~ 700 ms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19" name="TextBox 4118">
              <a:extLst>
                <a:ext uri="{FF2B5EF4-FFF2-40B4-BE49-F238E27FC236}">
                  <a16:creationId xmlns:a16="http://schemas.microsoft.com/office/drawing/2014/main" id="{1C52D60A-C2ED-FCF7-B167-3C7391719211}"/>
                </a:ext>
              </a:extLst>
            </p:cNvPr>
            <p:cNvSpPr txBox="1"/>
            <p:nvPr/>
          </p:nvSpPr>
          <p:spPr>
            <a:xfrm>
              <a:off x="3959280" y="3810600"/>
              <a:ext cx="61128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(</a:t>
              </a:r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매우 높음</a:t>
              </a:r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)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20" name="TextBox 4119">
              <a:extLst>
                <a:ext uri="{FF2B5EF4-FFF2-40B4-BE49-F238E27FC236}">
                  <a16:creationId xmlns:a16="http://schemas.microsoft.com/office/drawing/2014/main" id="{D37EBB9C-3923-745F-D0D9-DA7E68D0D164}"/>
                </a:ext>
              </a:extLst>
            </p:cNvPr>
            <p:cNvSpPr txBox="1"/>
            <p:nvPr/>
          </p:nvSpPr>
          <p:spPr>
            <a:xfrm>
              <a:off x="468000" y="4119840"/>
              <a:ext cx="56664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데이터 속도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21" name="TextBox 4120">
              <a:extLst>
                <a:ext uri="{FF2B5EF4-FFF2-40B4-BE49-F238E27FC236}">
                  <a16:creationId xmlns:a16="http://schemas.microsoft.com/office/drawing/2014/main" id="{73D8C84B-C2F0-F5E7-1D8C-E4F5A3DEAEF6}"/>
                </a:ext>
              </a:extLst>
            </p:cNvPr>
            <p:cNvSpPr txBox="1"/>
            <p:nvPr/>
          </p:nvSpPr>
          <p:spPr>
            <a:xfrm>
              <a:off x="1351440" y="4119840"/>
              <a:ext cx="83808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8C42"/>
                  </a:solidFill>
                  <a:effectLst/>
                  <a:uFillTx/>
                  <a:latin typeface="NotoSansKR"/>
                  <a:ea typeface="NotoSansKR"/>
                </a:rPr>
                <a:t>높음 </a:t>
              </a:r>
              <a:r>
                <a:rPr lang="en-US" sz="920" b="0" u="none" strike="noStrike">
                  <a:solidFill>
                    <a:srgbClr val="FF8C42"/>
                  </a:solidFill>
                  <a:effectLst/>
                  <a:uFillTx/>
                  <a:latin typeface="NotoSansKR"/>
                  <a:ea typeface="NotoSansKR"/>
                </a:rPr>
                <a:t>(Gbps</a:t>
              </a:r>
              <a:r>
                <a:rPr lang="zh-CN" sz="920" b="0" u="none" strike="noStrike">
                  <a:solidFill>
                    <a:srgbClr val="FF8C42"/>
                  </a:solidFill>
                  <a:effectLst/>
                  <a:uFillTx/>
                  <a:latin typeface="NotoSansKR"/>
                  <a:ea typeface="NotoSansKR"/>
                </a:rPr>
                <a:t>급</a:t>
              </a:r>
              <a:r>
                <a:rPr lang="en-US" sz="920" b="0" u="none" strike="noStrike">
                  <a:solidFill>
                    <a:srgbClr val="FF8C42"/>
                  </a:solidFill>
                  <a:effectLst/>
                  <a:uFillTx/>
                  <a:latin typeface="NotoSansKR"/>
                  <a:ea typeface="NotoSansKR"/>
                </a:rPr>
                <a:t>)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22" name="TextBox 4121">
              <a:extLst>
                <a:ext uri="{FF2B5EF4-FFF2-40B4-BE49-F238E27FC236}">
                  <a16:creationId xmlns:a16="http://schemas.microsoft.com/office/drawing/2014/main" id="{DEB2905E-6A00-5E86-C665-6EDD3762F9F9}"/>
                </a:ext>
              </a:extLst>
            </p:cNvPr>
            <p:cNvSpPr txBox="1"/>
            <p:nvPr/>
          </p:nvSpPr>
          <p:spPr>
            <a:xfrm>
              <a:off x="2550240" y="4119840"/>
              <a:ext cx="65556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보통 </a:t>
              </a:r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~ </a:t>
              </a:r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높음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23" name="TextBox 4122">
              <a:extLst>
                <a:ext uri="{FF2B5EF4-FFF2-40B4-BE49-F238E27FC236}">
                  <a16:creationId xmlns:a16="http://schemas.microsoft.com/office/drawing/2014/main" id="{9FB2CCFA-5678-EF95-9D63-7A55484C7BF8}"/>
                </a:ext>
              </a:extLst>
            </p:cNvPr>
            <p:cNvSpPr txBox="1"/>
            <p:nvPr/>
          </p:nvSpPr>
          <p:spPr>
            <a:xfrm>
              <a:off x="3959280" y="4119840"/>
              <a:ext cx="21672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보통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4A0FD35C-ECE9-FDFF-4CE6-83F1D367C920}"/>
                </a:ext>
              </a:extLst>
            </p:cNvPr>
            <p:cNvSpPr txBox="1"/>
            <p:nvPr/>
          </p:nvSpPr>
          <p:spPr>
            <a:xfrm>
              <a:off x="468000" y="4512600"/>
              <a:ext cx="43272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커버리지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CBF345F2-6B0C-E047-D827-04CF9C3A69E3}"/>
                </a:ext>
              </a:extLst>
            </p:cNvPr>
            <p:cNvSpPr txBox="1"/>
            <p:nvPr/>
          </p:nvSpPr>
          <p:spPr>
            <a:xfrm>
              <a:off x="1351440" y="4429080"/>
              <a:ext cx="32472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글로벌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26" name="TextBox 4125">
              <a:extLst>
                <a:ext uri="{FF2B5EF4-FFF2-40B4-BE49-F238E27FC236}">
                  <a16:creationId xmlns:a16="http://schemas.microsoft.com/office/drawing/2014/main" id="{F936C639-19AB-0D93-A449-55F5164A5ADD}"/>
                </a:ext>
              </a:extLst>
            </p:cNvPr>
            <p:cNvSpPr txBox="1"/>
            <p:nvPr/>
          </p:nvSpPr>
          <p:spPr>
            <a:xfrm>
              <a:off x="1351440" y="4596120"/>
              <a:ext cx="85320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(</a:t>
              </a:r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다수 위성 필요</a:t>
              </a:r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)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27" name="TextBox 4126">
              <a:extLst>
                <a:ext uri="{FF2B5EF4-FFF2-40B4-BE49-F238E27FC236}">
                  <a16:creationId xmlns:a16="http://schemas.microsoft.com/office/drawing/2014/main" id="{FDFA7462-CE81-7347-D556-01EA3A215E7F}"/>
                </a:ext>
              </a:extLst>
            </p:cNvPr>
            <p:cNvSpPr txBox="1"/>
            <p:nvPr/>
          </p:nvSpPr>
          <p:spPr>
            <a:xfrm>
              <a:off x="2550240" y="4429080"/>
              <a:ext cx="32472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글로벌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28" name="TextBox 4127">
              <a:extLst>
                <a:ext uri="{FF2B5EF4-FFF2-40B4-BE49-F238E27FC236}">
                  <a16:creationId xmlns:a16="http://schemas.microsoft.com/office/drawing/2014/main" id="{B141919D-C202-2A3C-3E86-E5CBBEB8158E}"/>
                </a:ext>
              </a:extLst>
            </p:cNvPr>
            <p:cNvSpPr txBox="1"/>
            <p:nvPr/>
          </p:nvSpPr>
          <p:spPr>
            <a:xfrm>
              <a:off x="2550240" y="4596120"/>
              <a:ext cx="85320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(</a:t>
              </a:r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소수 위성 필요</a:t>
              </a:r>
              <a:r>
                <a:rPr lang="en-US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)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17D7524B-6028-0984-86A0-37C4B8B0B400}"/>
                </a:ext>
              </a:extLst>
            </p:cNvPr>
            <p:cNvSpPr txBox="1"/>
            <p:nvPr/>
          </p:nvSpPr>
          <p:spPr>
            <a:xfrm>
              <a:off x="3959280" y="4429080"/>
              <a:ext cx="21672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광역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CC51B0BD-F11C-36A0-0562-842BC1DD5E88}"/>
                </a:ext>
              </a:extLst>
            </p:cNvPr>
            <p:cNvSpPr txBox="1"/>
            <p:nvPr/>
          </p:nvSpPr>
          <p:spPr>
            <a:xfrm>
              <a:off x="3959280" y="4596120"/>
              <a:ext cx="96192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 dirty="0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(</a:t>
              </a:r>
              <a:r>
                <a:rPr lang="zh-CN" sz="920" b="0" u="none" strike="noStrike" dirty="0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위성 </a:t>
              </a:r>
              <a:r>
                <a:rPr lang="en-US" sz="920" b="0" u="none" strike="noStrike" dirty="0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1</a:t>
              </a:r>
              <a:r>
                <a:rPr lang="zh-CN" sz="920" b="0" u="none" strike="noStrike" dirty="0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기로 </a:t>
              </a:r>
              <a:r>
                <a:rPr lang="en-US" sz="920" b="0" u="none" strike="noStrike" dirty="0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1/3)</a:t>
              </a:r>
              <a:endParaRPr lang="en-US" sz="920" b="0" u="none" strike="noStrike" dirty="0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</p:grpSp>
      <p:grpSp>
        <p:nvGrpSpPr>
          <p:cNvPr id="4161" name="그룹 4160">
            <a:extLst>
              <a:ext uri="{FF2B5EF4-FFF2-40B4-BE49-F238E27FC236}">
                <a16:creationId xmlns:a16="http://schemas.microsoft.com/office/drawing/2014/main" id="{E4302F90-8879-4F2A-1BC3-8E852F0392E7}"/>
              </a:ext>
            </a:extLst>
          </p:cNvPr>
          <p:cNvGrpSpPr/>
          <p:nvPr/>
        </p:nvGrpSpPr>
        <p:grpSpPr>
          <a:xfrm>
            <a:off x="5912896" y="1856684"/>
            <a:ext cx="4947480" cy="2310120"/>
            <a:chOff x="6113596" y="1550324"/>
            <a:chExt cx="4947480" cy="2310120"/>
          </a:xfrm>
        </p:grpSpPr>
        <p:sp>
          <p:nvSpPr>
            <p:cNvPr id="4133" name="자유형: 도형 4132">
              <a:extLst>
                <a:ext uri="{FF2B5EF4-FFF2-40B4-BE49-F238E27FC236}">
                  <a16:creationId xmlns:a16="http://schemas.microsoft.com/office/drawing/2014/main" id="{E75B527C-4760-833A-78A6-E873A9EBFC43}"/>
                </a:ext>
              </a:extLst>
            </p:cNvPr>
            <p:cNvSpPr/>
            <p:nvPr/>
          </p:nvSpPr>
          <p:spPr>
            <a:xfrm>
              <a:off x="6113596" y="1550324"/>
              <a:ext cx="4947480" cy="2310120"/>
            </a:xfrm>
            <a:custGeom>
              <a:avLst/>
              <a:gdLst/>
              <a:ahLst/>
              <a:cxnLst/>
              <a:rect l="0" t="0" r="r" b="b"/>
              <a:pathLst>
                <a:path w="13743" h="8172">
                  <a:moveTo>
                    <a:pt x="0" y="7986"/>
                  </a:moveTo>
                  <a:lnTo>
                    <a:pt x="0" y="186"/>
                  </a:lnTo>
                  <a:cubicBezTo>
                    <a:pt x="0" y="174"/>
                    <a:pt x="1" y="162"/>
                    <a:pt x="3" y="150"/>
                  </a:cubicBezTo>
                  <a:cubicBezTo>
                    <a:pt x="6" y="138"/>
                    <a:pt x="9" y="126"/>
                    <a:pt x="14" y="115"/>
                  </a:cubicBezTo>
                  <a:cubicBezTo>
                    <a:pt x="19" y="104"/>
                    <a:pt x="24" y="93"/>
                    <a:pt x="31" y="83"/>
                  </a:cubicBezTo>
                  <a:cubicBezTo>
                    <a:pt x="38" y="73"/>
                    <a:pt x="46" y="63"/>
                    <a:pt x="54" y="55"/>
                  </a:cubicBezTo>
                  <a:cubicBezTo>
                    <a:pt x="63" y="46"/>
                    <a:pt x="72" y="38"/>
                    <a:pt x="82" y="31"/>
                  </a:cubicBezTo>
                  <a:cubicBezTo>
                    <a:pt x="93" y="25"/>
                    <a:pt x="103" y="19"/>
                    <a:pt x="114" y="14"/>
                  </a:cubicBezTo>
                  <a:cubicBezTo>
                    <a:pt x="126" y="10"/>
                    <a:pt x="137" y="6"/>
                    <a:pt x="149" y="4"/>
                  </a:cubicBezTo>
                  <a:cubicBezTo>
                    <a:pt x="161" y="1"/>
                    <a:pt x="173" y="0"/>
                    <a:pt x="186" y="0"/>
                  </a:cubicBezTo>
                  <a:lnTo>
                    <a:pt x="13557" y="0"/>
                  </a:lnTo>
                  <a:cubicBezTo>
                    <a:pt x="13569" y="0"/>
                    <a:pt x="13582" y="1"/>
                    <a:pt x="13594" y="4"/>
                  </a:cubicBezTo>
                  <a:cubicBezTo>
                    <a:pt x="13605" y="6"/>
                    <a:pt x="13617" y="10"/>
                    <a:pt x="13628" y="14"/>
                  </a:cubicBezTo>
                  <a:cubicBezTo>
                    <a:pt x="13640" y="19"/>
                    <a:pt x="13650" y="25"/>
                    <a:pt x="13660" y="31"/>
                  </a:cubicBezTo>
                  <a:cubicBezTo>
                    <a:pt x="13671" y="38"/>
                    <a:pt x="13680" y="46"/>
                    <a:pt x="13689" y="55"/>
                  </a:cubicBezTo>
                  <a:cubicBezTo>
                    <a:pt x="13697" y="63"/>
                    <a:pt x="13705" y="73"/>
                    <a:pt x="13712" y="83"/>
                  </a:cubicBezTo>
                  <a:cubicBezTo>
                    <a:pt x="13718" y="93"/>
                    <a:pt x="13724" y="104"/>
                    <a:pt x="13729" y="115"/>
                  </a:cubicBezTo>
                  <a:cubicBezTo>
                    <a:pt x="13734" y="126"/>
                    <a:pt x="13737" y="138"/>
                    <a:pt x="13739" y="150"/>
                  </a:cubicBezTo>
                  <a:cubicBezTo>
                    <a:pt x="13742" y="162"/>
                    <a:pt x="13743" y="174"/>
                    <a:pt x="13743" y="186"/>
                  </a:cubicBezTo>
                  <a:lnTo>
                    <a:pt x="13743" y="7986"/>
                  </a:lnTo>
                  <a:cubicBezTo>
                    <a:pt x="13743" y="7999"/>
                    <a:pt x="13742" y="8011"/>
                    <a:pt x="13739" y="8023"/>
                  </a:cubicBezTo>
                  <a:cubicBezTo>
                    <a:pt x="13737" y="8035"/>
                    <a:pt x="13734" y="8046"/>
                    <a:pt x="13729" y="8058"/>
                  </a:cubicBezTo>
                  <a:cubicBezTo>
                    <a:pt x="13724" y="8069"/>
                    <a:pt x="13718" y="8079"/>
                    <a:pt x="13712" y="8090"/>
                  </a:cubicBezTo>
                  <a:cubicBezTo>
                    <a:pt x="13705" y="8100"/>
                    <a:pt x="13697" y="8109"/>
                    <a:pt x="13689" y="8118"/>
                  </a:cubicBezTo>
                  <a:cubicBezTo>
                    <a:pt x="13680" y="8126"/>
                    <a:pt x="13671" y="8134"/>
                    <a:pt x="13660" y="8141"/>
                  </a:cubicBezTo>
                  <a:cubicBezTo>
                    <a:pt x="13650" y="8148"/>
                    <a:pt x="13640" y="8153"/>
                    <a:pt x="13628" y="8158"/>
                  </a:cubicBezTo>
                  <a:cubicBezTo>
                    <a:pt x="13617" y="8163"/>
                    <a:pt x="13605" y="8166"/>
                    <a:pt x="13594" y="8169"/>
                  </a:cubicBezTo>
                  <a:cubicBezTo>
                    <a:pt x="13582" y="8171"/>
                    <a:pt x="13569" y="8172"/>
                    <a:pt x="13557" y="8172"/>
                  </a:cubicBezTo>
                  <a:lnTo>
                    <a:pt x="186" y="8172"/>
                  </a:lnTo>
                  <a:cubicBezTo>
                    <a:pt x="173" y="8172"/>
                    <a:pt x="161" y="8171"/>
                    <a:pt x="149" y="8169"/>
                  </a:cubicBezTo>
                  <a:cubicBezTo>
                    <a:pt x="137" y="8166"/>
                    <a:pt x="126" y="8163"/>
                    <a:pt x="114" y="8158"/>
                  </a:cubicBezTo>
                  <a:cubicBezTo>
                    <a:pt x="103" y="8153"/>
                    <a:pt x="93" y="8148"/>
                    <a:pt x="82" y="8141"/>
                  </a:cubicBezTo>
                  <a:cubicBezTo>
                    <a:pt x="72" y="8134"/>
                    <a:pt x="63" y="8126"/>
                    <a:pt x="54" y="8118"/>
                  </a:cubicBezTo>
                  <a:cubicBezTo>
                    <a:pt x="46" y="8109"/>
                    <a:pt x="38" y="8100"/>
                    <a:pt x="31" y="8090"/>
                  </a:cubicBezTo>
                  <a:cubicBezTo>
                    <a:pt x="24" y="8079"/>
                    <a:pt x="19" y="8069"/>
                    <a:pt x="14" y="8058"/>
                  </a:cubicBezTo>
                  <a:cubicBezTo>
                    <a:pt x="9" y="8046"/>
                    <a:pt x="6" y="8035"/>
                    <a:pt x="3" y="8023"/>
                  </a:cubicBezTo>
                  <a:cubicBezTo>
                    <a:pt x="1" y="8011"/>
                    <a:pt x="0" y="7999"/>
                    <a:pt x="0" y="7986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35" name="자유형: 도형 4134">
              <a:extLst>
                <a:ext uri="{FF2B5EF4-FFF2-40B4-BE49-F238E27FC236}">
                  <a16:creationId xmlns:a16="http://schemas.microsoft.com/office/drawing/2014/main" id="{B46E765D-C64F-38A7-35CD-A04B5B7D21C3}"/>
                </a:ext>
              </a:extLst>
            </p:cNvPr>
            <p:cNvSpPr/>
            <p:nvPr/>
          </p:nvSpPr>
          <p:spPr>
            <a:xfrm>
              <a:off x="8654116" y="2771984"/>
              <a:ext cx="2239920" cy="869760"/>
            </a:xfrm>
            <a:custGeom>
              <a:avLst/>
              <a:gdLst/>
              <a:ahLst/>
              <a:cxnLst/>
              <a:rect l="0" t="0" r="r" b="b"/>
              <a:pathLst>
                <a:path w="6222" h="2416">
                  <a:moveTo>
                    <a:pt x="0" y="2230"/>
                  </a:moveTo>
                  <a:lnTo>
                    <a:pt x="0" y="186"/>
                  </a:lnTo>
                  <a:cubicBezTo>
                    <a:pt x="0" y="174"/>
                    <a:pt x="1" y="162"/>
                    <a:pt x="3" y="150"/>
                  </a:cubicBezTo>
                  <a:cubicBezTo>
                    <a:pt x="6" y="138"/>
                    <a:pt x="9" y="126"/>
                    <a:pt x="14" y="115"/>
                  </a:cubicBezTo>
                  <a:cubicBezTo>
                    <a:pt x="18" y="104"/>
                    <a:pt x="24" y="93"/>
                    <a:pt x="31" y="83"/>
                  </a:cubicBezTo>
                  <a:cubicBezTo>
                    <a:pt x="38" y="73"/>
                    <a:pt x="45" y="63"/>
                    <a:pt x="54" y="55"/>
                  </a:cubicBezTo>
                  <a:cubicBezTo>
                    <a:pt x="63" y="46"/>
                    <a:pt x="72" y="38"/>
                    <a:pt x="82" y="32"/>
                  </a:cubicBezTo>
                  <a:cubicBezTo>
                    <a:pt x="92" y="25"/>
                    <a:pt x="103" y="19"/>
                    <a:pt x="114" y="14"/>
                  </a:cubicBezTo>
                  <a:cubicBezTo>
                    <a:pt x="126" y="10"/>
                    <a:pt x="137" y="6"/>
                    <a:pt x="149" y="4"/>
                  </a:cubicBezTo>
                  <a:cubicBezTo>
                    <a:pt x="161" y="2"/>
                    <a:pt x="173" y="0"/>
                    <a:pt x="185" y="0"/>
                  </a:cubicBezTo>
                  <a:lnTo>
                    <a:pt x="6035" y="0"/>
                  </a:lnTo>
                  <a:cubicBezTo>
                    <a:pt x="6047" y="0"/>
                    <a:pt x="6059" y="2"/>
                    <a:pt x="6071" y="4"/>
                  </a:cubicBezTo>
                  <a:cubicBezTo>
                    <a:pt x="6084" y="6"/>
                    <a:pt x="6096" y="10"/>
                    <a:pt x="6107" y="14"/>
                  </a:cubicBezTo>
                  <a:cubicBezTo>
                    <a:pt x="6118" y="19"/>
                    <a:pt x="6129" y="25"/>
                    <a:pt x="6139" y="32"/>
                  </a:cubicBezTo>
                  <a:cubicBezTo>
                    <a:pt x="6149" y="38"/>
                    <a:pt x="6159" y="46"/>
                    <a:pt x="6167" y="55"/>
                  </a:cubicBezTo>
                  <a:cubicBezTo>
                    <a:pt x="6176" y="63"/>
                    <a:pt x="6184" y="73"/>
                    <a:pt x="6190" y="83"/>
                  </a:cubicBezTo>
                  <a:cubicBezTo>
                    <a:pt x="6197" y="93"/>
                    <a:pt x="6203" y="104"/>
                    <a:pt x="6208" y="115"/>
                  </a:cubicBezTo>
                  <a:cubicBezTo>
                    <a:pt x="6212" y="126"/>
                    <a:pt x="6216" y="138"/>
                    <a:pt x="6218" y="150"/>
                  </a:cubicBezTo>
                  <a:cubicBezTo>
                    <a:pt x="6221" y="162"/>
                    <a:pt x="6222" y="174"/>
                    <a:pt x="6222" y="186"/>
                  </a:cubicBezTo>
                  <a:lnTo>
                    <a:pt x="6222" y="2230"/>
                  </a:lnTo>
                  <a:cubicBezTo>
                    <a:pt x="6222" y="2242"/>
                    <a:pt x="6221" y="2254"/>
                    <a:pt x="6218" y="2266"/>
                  </a:cubicBezTo>
                  <a:cubicBezTo>
                    <a:pt x="6216" y="2278"/>
                    <a:pt x="6212" y="2290"/>
                    <a:pt x="6208" y="2301"/>
                  </a:cubicBezTo>
                  <a:cubicBezTo>
                    <a:pt x="6203" y="2312"/>
                    <a:pt x="6197" y="2323"/>
                    <a:pt x="6190" y="2333"/>
                  </a:cubicBezTo>
                  <a:cubicBezTo>
                    <a:pt x="6184" y="2343"/>
                    <a:pt x="6176" y="2353"/>
                    <a:pt x="6167" y="2361"/>
                  </a:cubicBezTo>
                  <a:cubicBezTo>
                    <a:pt x="6159" y="2370"/>
                    <a:pt x="6149" y="2377"/>
                    <a:pt x="6139" y="2384"/>
                  </a:cubicBezTo>
                  <a:cubicBezTo>
                    <a:pt x="6129" y="2391"/>
                    <a:pt x="6118" y="2397"/>
                    <a:pt x="6107" y="2401"/>
                  </a:cubicBezTo>
                  <a:cubicBezTo>
                    <a:pt x="6096" y="2406"/>
                    <a:pt x="6084" y="2410"/>
                    <a:pt x="6071" y="2412"/>
                  </a:cubicBezTo>
                  <a:cubicBezTo>
                    <a:pt x="6059" y="2414"/>
                    <a:pt x="6047" y="2416"/>
                    <a:pt x="6035" y="2416"/>
                  </a:cubicBezTo>
                  <a:lnTo>
                    <a:pt x="185" y="2416"/>
                  </a:lnTo>
                  <a:cubicBezTo>
                    <a:pt x="173" y="2416"/>
                    <a:pt x="161" y="2414"/>
                    <a:pt x="149" y="2412"/>
                  </a:cubicBezTo>
                  <a:cubicBezTo>
                    <a:pt x="137" y="2410"/>
                    <a:pt x="126" y="2406"/>
                    <a:pt x="114" y="2401"/>
                  </a:cubicBezTo>
                  <a:cubicBezTo>
                    <a:pt x="103" y="2397"/>
                    <a:pt x="92" y="2391"/>
                    <a:pt x="82" y="2384"/>
                  </a:cubicBezTo>
                  <a:cubicBezTo>
                    <a:pt x="72" y="2377"/>
                    <a:pt x="63" y="2370"/>
                    <a:pt x="54" y="2361"/>
                  </a:cubicBezTo>
                  <a:cubicBezTo>
                    <a:pt x="45" y="2353"/>
                    <a:pt x="38" y="2343"/>
                    <a:pt x="31" y="2333"/>
                  </a:cubicBezTo>
                  <a:cubicBezTo>
                    <a:pt x="24" y="2323"/>
                    <a:pt x="18" y="2312"/>
                    <a:pt x="14" y="2301"/>
                  </a:cubicBezTo>
                  <a:cubicBezTo>
                    <a:pt x="9" y="2290"/>
                    <a:pt x="6" y="2278"/>
                    <a:pt x="3" y="2266"/>
                  </a:cubicBezTo>
                  <a:cubicBezTo>
                    <a:pt x="1" y="2254"/>
                    <a:pt x="0" y="2242"/>
                    <a:pt x="0" y="223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37" name="TextBox 4136">
              <a:extLst>
                <a:ext uri="{FF2B5EF4-FFF2-40B4-BE49-F238E27FC236}">
                  <a16:creationId xmlns:a16="http://schemas.microsoft.com/office/drawing/2014/main" id="{B8B4CF7D-748B-4C6F-557A-892ADE948082}"/>
                </a:ext>
              </a:extLst>
            </p:cNvPr>
            <p:cNvSpPr txBox="1"/>
            <p:nvPr/>
          </p:nvSpPr>
          <p:spPr>
            <a:xfrm>
              <a:off x="8850676" y="2940824"/>
              <a:ext cx="133200" cy="1573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105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4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38" name="TextBox 4137">
              <a:extLst>
                <a:ext uri="{FF2B5EF4-FFF2-40B4-BE49-F238E27FC236}">
                  <a16:creationId xmlns:a16="http://schemas.microsoft.com/office/drawing/2014/main" id="{C3F2346B-4C56-4052-2977-8D0AA6A5B4B9}"/>
                </a:ext>
              </a:extLst>
            </p:cNvPr>
            <p:cNvSpPr txBox="1"/>
            <p:nvPr/>
          </p:nvSpPr>
          <p:spPr>
            <a:xfrm>
              <a:off x="9122116" y="2940824"/>
              <a:ext cx="107784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데이터 분석 및 활용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39" name="TextBox 4138">
              <a:extLst>
                <a:ext uri="{FF2B5EF4-FFF2-40B4-BE49-F238E27FC236}">
                  <a16:creationId xmlns:a16="http://schemas.microsoft.com/office/drawing/2014/main" id="{834C9F96-CA04-9777-B0D1-58085D520259}"/>
                </a:ext>
              </a:extLst>
            </p:cNvPr>
            <p:cNvSpPr txBox="1"/>
            <p:nvPr/>
          </p:nvSpPr>
          <p:spPr>
            <a:xfrm>
              <a:off x="8754556" y="3232064"/>
              <a:ext cx="196740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지상국에서 데이터 복호화 후 해군 지휘통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41" name="TextBox 4140">
              <a:extLst>
                <a:ext uri="{FF2B5EF4-FFF2-40B4-BE49-F238E27FC236}">
                  <a16:creationId xmlns:a16="http://schemas.microsoft.com/office/drawing/2014/main" id="{81DCA2FE-534D-6131-07A2-C93D2231AAF0}"/>
                </a:ext>
              </a:extLst>
            </p:cNvPr>
            <p:cNvSpPr txBox="1"/>
            <p:nvPr/>
          </p:nvSpPr>
          <p:spPr>
            <a:xfrm>
              <a:off x="8754556" y="3399104"/>
              <a:ext cx="164376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제실로 전달하여 정밀 분석 및 조치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42" name="자유형: 도형 4141">
              <a:extLst>
                <a:ext uri="{FF2B5EF4-FFF2-40B4-BE49-F238E27FC236}">
                  <a16:creationId xmlns:a16="http://schemas.microsoft.com/office/drawing/2014/main" id="{1D5085F2-1FD8-7009-5B22-4DB51897B501}"/>
                </a:ext>
              </a:extLst>
            </p:cNvPr>
            <p:cNvSpPr/>
            <p:nvPr/>
          </p:nvSpPr>
          <p:spPr>
            <a:xfrm>
              <a:off x="6280636" y="1769384"/>
              <a:ext cx="2239920" cy="869400"/>
            </a:xfrm>
            <a:custGeom>
              <a:avLst/>
              <a:gdLst/>
              <a:ahLst/>
              <a:cxnLst/>
              <a:rect l="0" t="0" r="r" b="b"/>
              <a:pathLst>
                <a:path w="6222" h="2415">
                  <a:moveTo>
                    <a:pt x="0" y="2228"/>
                  </a:moveTo>
                  <a:lnTo>
                    <a:pt x="0" y="185"/>
                  </a:lnTo>
                  <a:cubicBezTo>
                    <a:pt x="0" y="173"/>
                    <a:pt x="1" y="161"/>
                    <a:pt x="4" y="149"/>
                  </a:cubicBezTo>
                  <a:cubicBezTo>
                    <a:pt x="6" y="137"/>
                    <a:pt x="10" y="126"/>
                    <a:pt x="14" y="114"/>
                  </a:cubicBezTo>
                  <a:cubicBezTo>
                    <a:pt x="19" y="103"/>
                    <a:pt x="25" y="92"/>
                    <a:pt x="31" y="82"/>
                  </a:cubicBezTo>
                  <a:cubicBezTo>
                    <a:pt x="38" y="72"/>
                    <a:pt x="46" y="63"/>
                    <a:pt x="55" y="54"/>
                  </a:cubicBezTo>
                  <a:cubicBezTo>
                    <a:pt x="63" y="46"/>
                    <a:pt x="73" y="38"/>
                    <a:pt x="83" y="31"/>
                  </a:cubicBezTo>
                  <a:cubicBezTo>
                    <a:pt x="93" y="24"/>
                    <a:pt x="103" y="19"/>
                    <a:pt x="115" y="14"/>
                  </a:cubicBezTo>
                  <a:cubicBezTo>
                    <a:pt x="126" y="9"/>
                    <a:pt x="138" y="6"/>
                    <a:pt x="150" y="3"/>
                  </a:cubicBezTo>
                  <a:cubicBezTo>
                    <a:pt x="162" y="1"/>
                    <a:pt x="174" y="0"/>
                    <a:pt x="186" y="0"/>
                  </a:cubicBezTo>
                  <a:lnTo>
                    <a:pt x="6037" y="0"/>
                  </a:lnTo>
                  <a:cubicBezTo>
                    <a:pt x="6049" y="0"/>
                    <a:pt x="6061" y="1"/>
                    <a:pt x="6073" y="3"/>
                  </a:cubicBezTo>
                  <a:cubicBezTo>
                    <a:pt x="6085" y="6"/>
                    <a:pt x="6096" y="9"/>
                    <a:pt x="6108" y="14"/>
                  </a:cubicBezTo>
                  <a:cubicBezTo>
                    <a:pt x="6119" y="19"/>
                    <a:pt x="6130" y="24"/>
                    <a:pt x="6140" y="31"/>
                  </a:cubicBezTo>
                  <a:cubicBezTo>
                    <a:pt x="6150" y="38"/>
                    <a:pt x="6159" y="46"/>
                    <a:pt x="6168" y="54"/>
                  </a:cubicBezTo>
                  <a:cubicBezTo>
                    <a:pt x="6176" y="63"/>
                    <a:pt x="6184" y="72"/>
                    <a:pt x="6191" y="82"/>
                  </a:cubicBezTo>
                  <a:cubicBezTo>
                    <a:pt x="6198" y="92"/>
                    <a:pt x="6203" y="103"/>
                    <a:pt x="6208" y="114"/>
                  </a:cubicBezTo>
                  <a:cubicBezTo>
                    <a:pt x="6213" y="126"/>
                    <a:pt x="6216" y="137"/>
                    <a:pt x="6219" y="149"/>
                  </a:cubicBezTo>
                  <a:cubicBezTo>
                    <a:pt x="6221" y="161"/>
                    <a:pt x="6222" y="173"/>
                    <a:pt x="6222" y="185"/>
                  </a:cubicBezTo>
                  <a:lnTo>
                    <a:pt x="6222" y="2228"/>
                  </a:lnTo>
                  <a:cubicBezTo>
                    <a:pt x="6222" y="2240"/>
                    <a:pt x="6221" y="2253"/>
                    <a:pt x="6219" y="2264"/>
                  </a:cubicBezTo>
                  <a:cubicBezTo>
                    <a:pt x="6216" y="2276"/>
                    <a:pt x="6213" y="2288"/>
                    <a:pt x="6208" y="2299"/>
                  </a:cubicBezTo>
                  <a:cubicBezTo>
                    <a:pt x="6203" y="2311"/>
                    <a:pt x="6198" y="2321"/>
                    <a:pt x="6191" y="2331"/>
                  </a:cubicBezTo>
                  <a:cubicBezTo>
                    <a:pt x="6184" y="2342"/>
                    <a:pt x="6176" y="2351"/>
                    <a:pt x="6168" y="2360"/>
                  </a:cubicBezTo>
                  <a:cubicBezTo>
                    <a:pt x="6159" y="2369"/>
                    <a:pt x="6150" y="2377"/>
                    <a:pt x="6140" y="2384"/>
                  </a:cubicBezTo>
                  <a:cubicBezTo>
                    <a:pt x="6130" y="2390"/>
                    <a:pt x="6119" y="2396"/>
                    <a:pt x="6108" y="2401"/>
                  </a:cubicBezTo>
                  <a:cubicBezTo>
                    <a:pt x="6096" y="2405"/>
                    <a:pt x="6085" y="2409"/>
                    <a:pt x="6073" y="2411"/>
                  </a:cubicBezTo>
                  <a:cubicBezTo>
                    <a:pt x="6061" y="2414"/>
                    <a:pt x="6049" y="2415"/>
                    <a:pt x="6037" y="2415"/>
                  </a:cubicBezTo>
                  <a:lnTo>
                    <a:pt x="186" y="2415"/>
                  </a:lnTo>
                  <a:cubicBezTo>
                    <a:pt x="174" y="2415"/>
                    <a:pt x="162" y="2414"/>
                    <a:pt x="150" y="2411"/>
                  </a:cubicBezTo>
                  <a:cubicBezTo>
                    <a:pt x="138" y="2409"/>
                    <a:pt x="126" y="2405"/>
                    <a:pt x="115" y="2401"/>
                  </a:cubicBezTo>
                  <a:cubicBezTo>
                    <a:pt x="103" y="2396"/>
                    <a:pt x="93" y="2390"/>
                    <a:pt x="83" y="2384"/>
                  </a:cubicBezTo>
                  <a:cubicBezTo>
                    <a:pt x="73" y="2377"/>
                    <a:pt x="63" y="2369"/>
                    <a:pt x="55" y="2360"/>
                  </a:cubicBezTo>
                  <a:cubicBezTo>
                    <a:pt x="46" y="2351"/>
                    <a:pt x="38" y="2342"/>
                    <a:pt x="31" y="2331"/>
                  </a:cubicBezTo>
                  <a:cubicBezTo>
                    <a:pt x="25" y="2321"/>
                    <a:pt x="19" y="2311"/>
                    <a:pt x="14" y="2299"/>
                  </a:cubicBezTo>
                  <a:cubicBezTo>
                    <a:pt x="10" y="2288"/>
                    <a:pt x="6" y="2276"/>
                    <a:pt x="4" y="2264"/>
                  </a:cubicBezTo>
                  <a:cubicBezTo>
                    <a:pt x="1" y="2253"/>
                    <a:pt x="0" y="2240"/>
                    <a:pt x="0" y="222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44" name="TextBox 4143">
              <a:extLst>
                <a:ext uri="{FF2B5EF4-FFF2-40B4-BE49-F238E27FC236}">
                  <a16:creationId xmlns:a16="http://schemas.microsoft.com/office/drawing/2014/main" id="{520E95F4-7817-A6A8-FE07-62FBACB63105}"/>
                </a:ext>
              </a:extLst>
            </p:cNvPr>
            <p:cNvSpPr txBox="1"/>
            <p:nvPr/>
          </p:nvSpPr>
          <p:spPr>
            <a:xfrm>
              <a:off x="6477196" y="1937864"/>
              <a:ext cx="133200" cy="1573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105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1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45" name="TextBox 4144">
              <a:extLst>
                <a:ext uri="{FF2B5EF4-FFF2-40B4-BE49-F238E27FC236}">
                  <a16:creationId xmlns:a16="http://schemas.microsoft.com/office/drawing/2014/main" id="{35B24D07-EB6D-04AF-9686-B56FB3E6FAB5}"/>
                </a:ext>
              </a:extLst>
            </p:cNvPr>
            <p:cNvSpPr txBox="1"/>
            <p:nvPr/>
          </p:nvSpPr>
          <p:spPr>
            <a:xfrm>
              <a:off x="6748996" y="1937864"/>
              <a:ext cx="107784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 dirty="0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데이터 수집 및 처리</a:t>
              </a:r>
              <a:endParaRPr lang="en-US" sz="1050" b="0" u="none" strike="noStrike" dirty="0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46" name="TextBox 4145">
              <a:extLst>
                <a:ext uri="{FF2B5EF4-FFF2-40B4-BE49-F238E27FC236}">
                  <a16:creationId xmlns:a16="http://schemas.microsoft.com/office/drawing/2014/main" id="{B8A6B1D3-9BFF-2F02-D539-D5E632A11E85}"/>
                </a:ext>
              </a:extLst>
            </p:cNvPr>
            <p:cNvSpPr txBox="1"/>
            <p:nvPr/>
          </p:nvSpPr>
          <p:spPr>
            <a:xfrm>
              <a:off x="6381076" y="2229104"/>
              <a:ext cx="2106346" cy="141577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ko-KR" altLang="en-US" sz="920" dirty="0">
                  <a:solidFill>
                    <a:srgbClr val="D1D5DB"/>
                  </a:solidFill>
                  <a:latin typeface="NotoSansKR"/>
                  <a:ea typeface="NotoSansKR"/>
                </a:rPr>
                <a:t>선박</a:t>
              </a:r>
              <a:r>
                <a:rPr lang="zh-CN" sz="920" b="0" u="none" strike="noStrike" dirty="0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 내 </a:t>
              </a:r>
              <a:r>
                <a:rPr lang="en-US" sz="920" b="0" u="none" strike="noStrike" dirty="0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CBMS</a:t>
              </a:r>
              <a:r>
                <a:rPr lang="zh-CN" sz="920" b="0" u="none" strike="noStrike" dirty="0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가 주요 장비로부터 운용 데</a:t>
              </a:r>
              <a:endParaRPr lang="en-US" sz="920" b="0" u="none" strike="noStrike" dirty="0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47" name="자유형: 도형 4146">
              <a:extLst>
                <a:ext uri="{FF2B5EF4-FFF2-40B4-BE49-F238E27FC236}">
                  <a16:creationId xmlns:a16="http://schemas.microsoft.com/office/drawing/2014/main" id="{01652F88-7E4B-6AA1-CFFA-AE472240CFF6}"/>
                </a:ext>
              </a:extLst>
            </p:cNvPr>
            <p:cNvSpPr/>
            <p:nvPr/>
          </p:nvSpPr>
          <p:spPr>
            <a:xfrm>
              <a:off x="8545396" y="2136944"/>
              <a:ext cx="100440" cy="134280"/>
            </a:xfrm>
            <a:custGeom>
              <a:avLst/>
              <a:gdLst/>
              <a:ahLst/>
              <a:cxnLst/>
              <a:rect l="0" t="0" r="r" b="b"/>
              <a:pathLst>
                <a:path w="279" h="373">
                  <a:moveTo>
                    <a:pt x="0" y="0"/>
                  </a:moveTo>
                  <a:lnTo>
                    <a:pt x="0" y="373"/>
                  </a:lnTo>
                  <a:lnTo>
                    <a:pt x="279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C42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48" name="자유형: 도형 4147">
              <a:extLst>
                <a:ext uri="{FF2B5EF4-FFF2-40B4-BE49-F238E27FC236}">
                  <a16:creationId xmlns:a16="http://schemas.microsoft.com/office/drawing/2014/main" id="{C9CBF6D9-AB9B-4A85-3C33-9A76B28A921D}"/>
                </a:ext>
              </a:extLst>
            </p:cNvPr>
            <p:cNvSpPr/>
            <p:nvPr/>
          </p:nvSpPr>
          <p:spPr>
            <a:xfrm>
              <a:off x="8654116" y="1769384"/>
              <a:ext cx="2239920" cy="869400"/>
            </a:xfrm>
            <a:custGeom>
              <a:avLst/>
              <a:gdLst/>
              <a:ahLst/>
              <a:cxnLst/>
              <a:rect l="0" t="0" r="r" b="b"/>
              <a:pathLst>
                <a:path w="6222" h="2415">
                  <a:moveTo>
                    <a:pt x="0" y="2228"/>
                  </a:moveTo>
                  <a:lnTo>
                    <a:pt x="0" y="185"/>
                  </a:lnTo>
                  <a:cubicBezTo>
                    <a:pt x="0" y="173"/>
                    <a:pt x="1" y="161"/>
                    <a:pt x="3" y="149"/>
                  </a:cubicBezTo>
                  <a:cubicBezTo>
                    <a:pt x="6" y="137"/>
                    <a:pt x="9" y="126"/>
                    <a:pt x="14" y="114"/>
                  </a:cubicBezTo>
                  <a:cubicBezTo>
                    <a:pt x="18" y="103"/>
                    <a:pt x="24" y="92"/>
                    <a:pt x="31" y="82"/>
                  </a:cubicBezTo>
                  <a:cubicBezTo>
                    <a:pt x="38" y="72"/>
                    <a:pt x="45" y="63"/>
                    <a:pt x="54" y="54"/>
                  </a:cubicBezTo>
                  <a:cubicBezTo>
                    <a:pt x="63" y="46"/>
                    <a:pt x="72" y="38"/>
                    <a:pt x="82" y="31"/>
                  </a:cubicBezTo>
                  <a:cubicBezTo>
                    <a:pt x="92" y="24"/>
                    <a:pt x="103" y="19"/>
                    <a:pt x="114" y="14"/>
                  </a:cubicBezTo>
                  <a:cubicBezTo>
                    <a:pt x="126" y="9"/>
                    <a:pt x="137" y="6"/>
                    <a:pt x="149" y="3"/>
                  </a:cubicBezTo>
                  <a:cubicBezTo>
                    <a:pt x="161" y="1"/>
                    <a:pt x="173" y="0"/>
                    <a:pt x="185" y="0"/>
                  </a:cubicBezTo>
                  <a:lnTo>
                    <a:pt x="6035" y="0"/>
                  </a:lnTo>
                  <a:cubicBezTo>
                    <a:pt x="6047" y="0"/>
                    <a:pt x="6059" y="1"/>
                    <a:pt x="6071" y="3"/>
                  </a:cubicBezTo>
                  <a:cubicBezTo>
                    <a:pt x="6084" y="6"/>
                    <a:pt x="6096" y="9"/>
                    <a:pt x="6107" y="14"/>
                  </a:cubicBezTo>
                  <a:cubicBezTo>
                    <a:pt x="6118" y="19"/>
                    <a:pt x="6129" y="24"/>
                    <a:pt x="6139" y="31"/>
                  </a:cubicBezTo>
                  <a:cubicBezTo>
                    <a:pt x="6149" y="38"/>
                    <a:pt x="6159" y="46"/>
                    <a:pt x="6167" y="54"/>
                  </a:cubicBezTo>
                  <a:cubicBezTo>
                    <a:pt x="6176" y="63"/>
                    <a:pt x="6184" y="72"/>
                    <a:pt x="6190" y="82"/>
                  </a:cubicBezTo>
                  <a:cubicBezTo>
                    <a:pt x="6197" y="92"/>
                    <a:pt x="6203" y="103"/>
                    <a:pt x="6208" y="114"/>
                  </a:cubicBezTo>
                  <a:cubicBezTo>
                    <a:pt x="6212" y="126"/>
                    <a:pt x="6216" y="137"/>
                    <a:pt x="6218" y="149"/>
                  </a:cubicBezTo>
                  <a:cubicBezTo>
                    <a:pt x="6221" y="161"/>
                    <a:pt x="6222" y="173"/>
                    <a:pt x="6222" y="185"/>
                  </a:cubicBezTo>
                  <a:lnTo>
                    <a:pt x="6222" y="2228"/>
                  </a:lnTo>
                  <a:cubicBezTo>
                    <a:pt x="6222" y="2240"/>
                    <a:pt x="6221" y="2253"/>
                    <a:pt x="6218" y="2264"/>
                  </a:cubicBezTo>
                  <a:cubicBezTo>
                    <a:pt x="6216" y="2276"/>
                    <a:pt x="6212" y="2288"/>
                    <a:pt x="6208" y="2299"/>
                  </a:cubicBezTo>
                  <a:cubicBezTo>
                    <a:pt x="6203" y="2311"/>
                    <a:pt x="6197" y="2321"/>
                    <a:pt x="6190" y="2331"/>
                  </a:cubicBezTo>
                  <a:cubicBezTo>
                    <a:pt x="6184" y="2342"/>
                    <a:pt x="6176" y="2351"/>
                    <a:pt x="6167" y="2360"/>
                  </a:cubicBezTo>
                  <a:cubicBezTo>
                    <a:pt x="6159" y="2369"/>
                    <a:pt x="6149" y="2377"/>
                    <a:pt x="6139" y="2384"/>
                  </a:cubicBezTo>
                  <a:cubicBezTo>
                    <a:pt x="6129" y="2390"/>
                    <a:pt x="6118" y="2396"/>
                    <a:pt x="6107" y="2401"/>
                  </a:cubicBezTo>
                  <a:cubicBezTo>
                    <a:pt x="6096" y="2405"/>
                    <a:pt x="6084" y="2409"/>
                    <a:pt x="6071" y="2411"/>
                  </a:cubicBezTo>
                  <a:cubicBezTo>
                    <a:pt x="6059" y="2414"/>
                    <a:pt x="6047" y="2415"/>
                    <a:pt x="6035" y="2415"/>
                  </a:cubicBezTo>
                  <a:lnTo>
                    <a:pt x="185" y="2415"/>
                  </a:lnTo>
                  <a:cubicBezTo>
                    <a:pt x="173" y="2415"/>
                    <a:pt x="161" y="2414"/>
                    <a:pt x="149" y="2411"/>
                  </a:cubicBezTo>
                  <a:cubicBezTo>
                    <a:pt x="137" y="2409"/>
                    <a:pt x="126" y="2405"/>
                    <a:pt x="114" y="2401"/>
                  </a:cubicBezTo>
                  <a:cubicBezTo>
                    <a:pt x="103" y="2396"/>
                    <a:pt x="92" y="2390"/>
                    <a:pt x="82" y="2384"/>
                  </a:cubicBezTo>
                  <a:cubicBezTo>
                    <a:pt x="72" y="2377"/>
                    <a:pt x="63" y="2369"/>
                    <a:pt x="54" y="2360"/>
                  </a:cubicBezTo>
                  <a:cubicBezTo>
                    <a:pt x="45" y="2351"/>
                    <a:pt x="38" y="2342"/>
                    <a:pt x="31" y="2331"/>
                  </a:cubicBezTo>
                  <a:cubicBezTo>
                    <a:pt x="24" y="2321"/>
                    <a:pt x="18" y="2311"/>
                    <a:pt x="14" y="2299"/>
                  </a:cubicBezTo>
                  <a:cubicBezTo>
                    <a:pt x="9" y="2288"/>
                    <a:pt x="6" y="2276"/>
                    <a:pt x="3" y="2264"/>
                  </a:cubicBezTo>
                  <a:cubicBezTo>
                    <a:pt x="1" y="2253"/>
                    <a:pt x="0" y="2240"/>
                    <a:pt x="0" y="222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49" name="TextBox 4148">
              <a:extLst>
                <a:ext uri="{FF2B5EF4-FFF2-40B4-BE49-F238E27FC236}">
                  <a16:creationId xmlns:a16="http://schemas.microsoft.com/office/drawing/2014/main" id="{B907D74D-ADBE-7D08-6A86-D25A9C787E14}"/>
                </a:ext>
              </a:extLst>
            </p:cNvPr>
            <p:cNvSpPr txBox="1"/>
            <p:nvPr/>
          </p:nvSpPr>
          <p:spPr>
            <a:xfrm>
              <a:off x="6381076" y="2396144"/>
              <a:ext cx="156312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이터를 실시간 수집 및 </a:t>
              </a:r>
              <a:r>
                <a:rPr lang="en-US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1</a:t>
              </a:r>
              <a:r>
                <a:rPr lang="zh-CN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차 처리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50" name="TextBox 4149">
              <a:extLst>
                <a:ext uri="{FF2B5EF4-FFF2-40B4-BE49-F238E27FC236}">
                  <a16:creationId xmlns:a16="http://schemas.microsoft.com/office/drawing/2014/main" id="{7DCBDCB7-037A-99CB-2FBD-2BDBA36D3092}"/>
                </a:ext>
              </a:extLst>
            </p:cNvPr>
            <p:cNvSpPr txBox="1"/>
            <p:nvPr/>
          </p:nvSpPr>
          <p:spPr>
            <a:xfrm>
              <a:off x="8850676" y="1937864"/>
              <a:ext cx="133200" cy="1573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105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2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51" name="TextBox 4150">
              <a:extLst>
                <a:ext uri="{FF2B5EF4-FFF2-40B4-BE49-F238E27FC236}">
                  <a16:creationId xmlns:a16="http://schemas.microsoft.com/office/drawing/2014/main" id="{D2D451CC-9C5E-10E6-93BF-9229DE01110C}"/>
                </a:ext>
              </a:extLst>
            </p:cNvPr>
            <p:cNvSpPr txBox="1"/>
            <p:nvPr/>
          </p:nvSpPr>
          <p:spPr>
            <a:xfrm>
              <a:off x="9122116" y="1937864"/>
              <a:ext cx="120132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데이터 암호화 및 전송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52" name="TextBox 4151">
              <a:extLst>
                <a:ext uri="{FF2B5EF4-FFF2-40B4-BE49-F238E27FC236}">
                  <a16:creationId xmlns:a16="http://schemas.microsoft.com/office/drawing/2014/main" id="{0372E5F2-9C12-2E48-FA55-40EEDC2159D3}"/>
                </a:ext>
              </a:extLst>
            </p:cNvPr>
            <p:cNvSpPr txBox="1"/>
            <p:nvPr/>
          </p:nvSpPr>
          <p:spPr>
            <a:xfrm>
              <a:off x="8754556" y="2229104"/>
              <a:ext cx="194112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강력한 암호화 알고리즘으로 보호된 데이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54" name="자유형: 도형 4153">
              <a:extLst>
                <a:ext uri="{FF2B5EF4-FFF2-40B4-BE49-F238E27FC236}">
                  <a16:creationId xmlns:a16="http://schemas.microsoft.com/office/drawing/2014/main" id="{D6FB1400-97B1-9EC1-8BCE-3D81EBC35D9D}"/>
                </a:ext>
              </a:extLst>
            </p:cNvPr>
            <p:cNvSpPr/>
            <p:nvPr/>
          </p:nvSpPr>
          <p:spPr>
            <a:xfrm>
              <a:off x="6280636" y="2771984"/>
              <a:ext cx="2239920" cy="869760"/>
            </a:xfrm>
            <a:custGeom>
              <a:avLst/>
              <a:gdLst/>
              <a:ahLst/>
              <a:cxnLst/>
              <a:rect l="0" t="0" r="r" b="b"/>
              <a:pathLst>
                <a:path w="6222" h="2416">
                  <a:moveTo>
                    <a:pt x="0" y="2230"/>
                  </a:moveTo>
                  <a:lnTo>
                    <a:pt x="0" y="186"/>
                  </a:lnTo>
                  <a:cubicBezTo>
                    <a:pt x="0" y="174"/>
                    <a:pt x="1" y="162"/>
                    <a:pt x="4" y="150"/>
                  </a:cubicBezTo>
                  <a:cubicBezTo>
                    <a:pt x="6" y="138"/>
                    <a:pt x="10" y="126"/>
                    <a:pt x="14" y="115"/>
                  </a:cubicBezTo>
                  <a:cubicBezTo>
                    <a:pt x="19" y="104"/>
                    <a:pt x="25" y="93"/>
                    <a:pt x="31" y="83"/>
                  </a:cubicBezTo>
                  <a:cubicBezTo>
                    <a:pt x="38" y="73"/>
                    <a:pt x="46" y="63"/>
                    <a:pt x="55" y="55"/>
                  </a:cubicBezTo>
                  <a:cubicBezTo>
                    <a:pt x="63" y="46"/>
                    <a:pt x="73" y="38"/>
                    <a:pt x="83" y="32"/>
                  </a:cubicBezTo>
                  <a:cubicBezTo>
                    <a:pt x="93" y="25"/>
                    <a:pt x="103" y="19"/>
                    <a:pt x="115" y="14"/>
                  </a:cubicBezTo>
                  <a:cubicBezTo>
                    <a:pt x="126" y="10"/>
                    <a:pt x="138" y="6"/>
                    <a:pt x="150" y="4"/>
                  </a:cubicBezTo>
                  <a:cubicBezTo>
                    <a:pt x="162" y="2"/>
                    <a:pt x="174" y="0"/>
                    <a:pt x="186" y="0"/>
                  </a:cubicBezTo>
                  <a:lnTo>
                    <a:pt x="6037" y="0"/>
                  </a:lnTo>
                  <a:cubicBezTo>
                    <a:pt x="6049" y="0"/>
                    <a:pt x="6061" y="2"/>
                    <a:pt x="6073" y="4"/>
                  </a:cubicBezTo>
                  <a:cubicBezTo>
                    <a:pt x="6085" y="6"/>
                    <a:pt x="6096" y="10"/>
                    <a:pt x="6108" y="14"/>
                  </a:cubicBezTo>
                  <a:cubicBezTo>
                    <a:pt x="6119" y="19"/>
                    <a:pt x="6130" y="25"/>
                    <a:pt x="6140" y="32"/>
                  </a:cubicBezTo>
                  <a:cubicBezTo>
                    <a:pt x="6150" y="38"/>
                    <a:pt x="6159" y="46"/>
                    <a:pt x="6168" y="55"/>
                  </a:cubicBezTo>
                  <a:cubicBezTo>
                    <a:pt x="6176" y="63"/>
                    <a:pt x="6184" y="73"/>
                    <a:pt x="6191" y="83"/>
                  </a:cubicBezTo>
                  <a:cubicBezTo>
                    <a:pt x="6198" y="93"/>
                    <a:pt x="6203" y="104"/>
                    <a:pt x="6208" y="115"/>
                  </a:cubicBezTo>
                  <a:cubicBezTo>
                    <a:pt x="6213" y="126"/>
                    <a:pt x="6216" y="138"/>
                    <a:pt x="6219" y="150"/>
                  </a:cubicBezTo>
                  <a:cubicBezTo>
                    <a:pt x="6221" y="162"/>
                    <a:pt x="6222" y="174"/>
                    <a:pt x="6222" y="186"/>
                  </a:cubicBezTo>
                  <a:lnTo>
                    <a:pt x="6222" y="2230"/>
                  </a:lnTo>
                  <a:cubicBezTo>
                    <a:pt x="6222" y="2242"/>
                    <a:pt x="6221" y="2254"/>
                    <a:pt x="6219" y="2266"/>
                  </a:cubicBezTo>
                  <a:cubicBezTo>
                    <a:pt x="6216" y="2278"/>
                    <a:pt x="6213" y="2290"/>
                    <a:pt x="6208" y="2301"/>
                  </a:cubicBezTo>
                  <a:cubicBezTo>
                    <a:pt x="6203" y="2312"/>
                    <a:pt x="6198" y="2323"/>
                    <a:pt x="6191" y="2333"/>
                  </a:cubicBezTo>
                  <a:cubicBezTo>
                    <a:pt x="6184" y="2343"/>
                    <a:pt x="6176" y="2353"/>
                    <a:pt x="6168" y="2361"/>
                  </a:cubicBezTo>
                  <a:cubicBezTo>
                    <a:pt x="6159" y="2370"/>
                    <a:pt x="6150" y="2377"/>
                    <a:pt x="6140" y="2384"/>
                  </a:cubicBezTo>
                  <a:cubicBezTo>
                    <a:pt x="6130" y="2391"/>
                    <a:pt x="6119" y="2397"/>
                    <a:pt x="6108" y="2401"/>
                  </a:cubicBezTo>
                  <a:cubicBezTo>
                    <a:pt x="6096" y="2406"/>
                    <a:pt x="6085" y="2410"/>
                    <a:pt x="6073" y="2412"/>
                  </a:cubicBezTo>
                  <a:cubicBezTo>
                    <a:pt x="6061" y="2414"/>
                    <a:pt x="6049" y="2416"/>
                    <a:pt x="6037" y="2416"/>
                  </a:cubicBezTo>
                  <a:lnTo>
                    <a:pt x="186" y="2416"/>
                  </a:lnTo>
                  <a:cubicBezTo>
                    <a:pt x="174" y="2416"/>
                    <a:pt x="162" y="2414"/>
                    <a:pt x="150" y="2412"/>
                  </a:cubicBezTo>
                  <a:cubicBezTo>
                    <a:pt x="138" y="2410"/>
                    <a:pt x="126" y="2406"/>
                    <a:pt x="115" y="2401"/>
                  </a:cubicBezTo>
                  <a:cubicBezTo>
                    <a:pt x="103" y="2397"/>
                    <a:pt x="93" y="2391"/>
                    <a:pt x="83" y="2384"/>
                  </a:cubicBezTo>
                  <a:cubicBezTo>
                    <a:pt x="73" y="2377"/>
                    <a:pt x="63" y="2370"/>
                    <a:pt x="55" y="2361"/>
                  </a:cubicBezTo>
                  <a:cubicBezTo>
                    <a:pt x="46" y="2353"/>
                    <a:pt x="38" y="2343"/>
                    <a:pt x="31" y="2333"/>
                  </a:cubicBezTo>
                  <a:cubicBezTo>
                    <a:pt x="25" y="2323"/>
                    <a:pt x="19" y="2312"/>
                    <a:pt x="14" y="2301"/>
                  </a:cubicBezTo>
                  <a:cubicBezTo>
                    <a:pt x="10" y="2290"/>
                    <a:pt x="6" y="2278"/>
                    <a:pt x="4" y="2266"/>
                  </a:cubicBezTo>
                  <a:cubicBezTo>
                    <a:pt x="1" y="2254"/>
                    <a:pt x="0" y="2242"/>
                    <a:pt x="0" y="223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55" name="TextBox 4154">
              <a:extLst>
                <a:ext uri="{FF2B5EF4-FFF2-40B4-BE49-F238E27FC236}">
                  <a16:creationId xmlns:a16="http://schemas.microsoft.com/office/drawing/2014/main" id="{534DB910-9069-02F3-44A4-B1090F38D517}"/>
                </a:ext>
              </a:extLst>
            </p:cNvPr>
            <p:cNvSpPr txBox="1"/>
            <p:nvPr/>
          </p:nvSpPr>
          <p:spPr>
            <a:xfrm>
              <a:off x="8754556" y="2396144"/>
              <a:ext cx="183924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터를 가장 가까운 </a:t>
              </a:r>
              <a:r>
                <a:rPr lang="en-US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LEO </a:t>
              </a:r>
              <a:r>
                <a:rPr lang="zh-CN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위성으로 전송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56" name="TextBox 4155">
              <a:extLst>
                <a:ext uri="{FF2B5EF4-FFF2-40B4-BE49-F238E27FC236}">
                  <a16:creationId xmlns:a16="http://schemas.microsoft.com/office/drawing/2014/main" id="{F392BAA0-7B72-612F-3F6C-B25836AF8055}"/>
                </a:ext>
              </a:extLst>
            </p:cNvPr>
            <p:cNvSpPr txBox="1"/>
            <p:nvPr/>
          </p:nvSpPr>
          <p:spPr>
            <a:xfrm>
              <a:off x="6477196" y="2940824"/>
              <a:ext cx="133200" cy="1573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105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3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57" name="TextBox 4156">
              <a:extLst>
                <a:ext uri="{FF2B5EF4-FFF2-40B4-BE49-F238E27FC236}">
                  <a16:creationId xmlns:a16="http://schemas.microsoft.com/office/drawing/2014/main" id="{6500538F-A591-2F54-4EC2-255E164BF071}"/>
                </a:ext>
              </a:extLst>
            </p:cNvPr>
            <p:cNvSpPr txBox="1"/>
            <p:nvPr/>
          </p:nvSpPr>
          <p:spPr>
            <a:xfrm>
              <a:off x="6748996" y="2940824"/>
              <a:ext cx="150804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위성 간 릴레이 및 지상 전송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58" name="TextBox 4157">
              <a:extLst>
                <a:ext uri="{FF2B5EF4-FFF2-40B4-BE49-F238E27FC236}">
                  <a16:creationId xmlns:a16="http://schemas.microsoft.com/office/drawing/2014/main" id="{FE1110DB-E852-9751-17E0-A51C15A3457E}"/>
                </a:ext>
              </a:extLst>
            </p:cNvPr>
            <p:cNvSpPr txBox="1"/>
            <p:nvPr/>
          </p:nvSpPr>
          <p:spPr>
            <a:xfrm>
              <a:off x="6381076" y="3232064"/>
              <a:ext cx="201996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위성 간 레이저 통신을 통해 최적 경로로 지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59" name="자유형: 도형 4158">
              <a:extLst>
                <a:ext uri="{FF2B5EF4-FFF2-40B4-BE49-F238E27FC236}">
                  <a16:creationId xmlns:a16="http://schemas.microsoft.com/office/drawing/2014/main" id="{8A0660EE-A34F-F1DA-39A8-A097E81BB1BD}"/>
                </a:ext>
              </a:extLst>
            </p:cNvPr>
            <p:cNvSpPr/>
            <p:nvPr/>
          </p:nvSpPr>
          <p:spPr>
            <a:xfrm>
              <a:off x="8545396" y="3139904"/>
              <a:ext cx="100440" cy="133920"/>
            </a:xfrm>
            <a:custGeom>
              <a:avLst/>
              <a:gdLst/>
              <a:ahLst/>
              <a:cxnLst/>
              <a:rect l="0" t="0" r="r" b="b"/>
              <a:pathLst>
                <a:path w="279" h="372">
                  <a:moveTo>
                    <a:pt x="0" y="0"/>
                  </a:moveTo>
                  <a:lnTo>
                    <a:pt x="0" y="372"/>
                  </a:lnTo>
                  <a:lnTo>
                    <a:pt x="279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C42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4160" name="TextBox 4159">
              <a:extLst>
                <a:ext uri="{FF2B5EF4-FFF2-40B4-BE49-F238E27FC236}">
                  <a16:creationId xmlns:a16="http://schemas.microsoft.com/office/drawing/2014/main" id="{DEE709A4-B0B7-EA11-B7B3-9D205DA58BBB}"/>
                </a:ext>
              </a:extLst>
            </p:cNvPr>
            <p:cNvSpPr txBox="1"/>
            <p:nvPr/>
          </p:nvSpPr>
          <p:spPr>
            <a:xfrm>
              <a:off x="6381076" y="3399104"/>
              <a:ext cx="102492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상국까지 데이터 전달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51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10">
            <a:extLst>
              <a:ext uri="{FF2B5EF4-FFF2-40B4-BE49-F238E27FC236}">
                <a16:creationId xmlns:a16="http://schemas.microsoft.com/office/drawing/2014/main" id="{30C4F7B6-D54D-F71F-5CE7-C35C0516FB66}"/>
              </a:ext>
            </a:extLst>
          </p:cNvPr>
          <p:cNvGrpSpPr/>
          <p:nvPr/>
        </p:nvGrpSpPr>
        <p:grpSpPr>
          <a:xfrm>
            <a:off x="534828" y="1403925"/>
            <a:ext cx="4713605" cy="2298700"/>
            <a:chOff x="534828" y="1403925"/>
            <a:chExt cx="4713605" cy="2298700"/>
          </a:xfrm>
        </p:grpSpPr>
        <p:sp>
          <p:nvSpPr>
            <p:cNvPr id="3" name="object 11">
              <a:extLst>
                <a:ext uri="{FF2B5EF4-FFF2-40B4-BE49-F238E27FC236}">
                  <a16:creationId xmlns:a16="http://schemas.microsoft.com/office/drawing/2014/main" id="{6FAD0F2E-75EB-F5AF-272E-A92420A91EC2}"/>
                </a:ext>
              </a:extLst>
            </p:cNvPr>
            <p:cNvSpPr/>
            <p:nvPr/>
          </p:nvSpPr>
          <p:spPr>
            <a:xfrm>
              <a:off x="534828" y="1403925"/>
              <a:ext cx="4713605" cy="2298700"/>
            </a:xfrm>
            <a:custGeom>
              <a:avLst/>
              <a:gdLst/>
              <a:ahLst/>
              <a:cxnLst/>
              <a:rect l="l" t="t" r="r" b="b"/>
              <a:pathLst>
                <a:path w="4713605" h="2298700">
                  <a:moveTo>
                    <a:pt x="4646324" y="2298092"/>
                  </a:moveTo>
                  <a:lnTo>
                    <a:pt x="66853" y="2298092"/>
                  </a:lnTo>
                  <a:lnTo>
                    <a:pt x="60267" y="2297774"/>
                  </a:lnTo>
                  <a:lnTo>
                    <a:pt x="24462" y="2282943"/>
                  </a:lnTo>
                  <a:lnTo>
                    <a:pt x="2862" y="2250615"/>
                  </a:lnTo>
                  <a:lnTo>
                    <a:pt x="0" y="2231238"/>
                  </a:lnTo>
                  <a:lnTo>
                    <a:pt x="0" y="66853"/>
                  </a:lnTo>
                  <a:lnTo>
                    <a:pt x="11256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4646324" y="0"/>
                  </a:lnTo>
                  <a:lnTo>
                    <a:pt x="4683473" y="11256"/>
                  </a:lnTo>
                  <a:lnTo>
                    <a:pt x="4708088" y="41269"/>
                  </a:lnTo>
                  <a:lnTo>
                    <a:pt x="4713178" y="66853"/>
                  </a:lnTo>
                  <a:lnTo>
                    <a:pt x="4713178" y="2231238"/>
                  </a:lnTo>
                  <a:lnTo>
                    <a:pt x="4701921" y="2268386"/>
                  </a:lnTo>
                  <a:lnTo>
                    <a:pt x="4671907" y="2293002"/>
                  </a:lnTo>
                  <a:lnTo>
                    <a:pt x="4646324" y="229809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2">
              <a:extLst>
                <a:ext uri="{FF2B5EF4-FFF2-40B4-BE49-F238E27FC236}">
                  <a16:creationId xmlns:a16="http://schemas.microsoft.com/office/drawing/2014/main" id="{BE77472E-34F7-FD82-04C1-87157EDF39AE}"/>
                </a:ext>
              </a:extLst>
            </p:cNvPr>
            <p:cNvSpPr/>
            <p:nvPr/>
          </p:nvSpPr>
          <p:spPr>
            <a:xfrm>
              <a:off x="534828" y="1403925"/>
              <a:ext cx="4713605" cy="2298700"/>
            </a:xfrm>
            <a:custGeom>
              <a:avLst/>
              <a:gdLst/>
              <a:ahLst/>
              <a:cxnLst/>
              <a:rect l="l" t="t" r="r" b="b"/>
              <a:pathLst>
                <a:path w="4713605" h="2298700">
                  <a:moveTo>
                    <a:pt x="4646324" y="2298092"/>
                  </a:moveTo>
                  <a:lnTo>
                    <a:pt x="66853" y="2298092"/>
                  </a:lnTo>
                  <a:lnTo>
                    <a:pt x="60267" y="2297774"/>
                  </a:lnTo>
                  <a:lnTo>
                    <a:pt x="24462" y="2282943"/>
                  </a:lnTo>
                  <a:lnTo>
                    <a:pt x="2862" y="2250615"/>
                  </a:lnTo>
                  <a:lnTo>
                    <a:pt x="0" y="2231238"/>
                  </a:lnTo>
                  <a:lnTo>
                    <a:pt x="0" y="66853"/>
                  </a:lnTo>
                  <a:lnTo>
                    <a:pt x="11256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4646324" y="0"/>
                  </a:lnTo>
                  <a:lnTo>
                    <a:pt x="4678628" y="8356"/>
                  </a:lnTo>
                  <a:lnTo>
                    <a:pt x="63012" y="8356"/>
                  </a:lnTo>
                  <a:lnTo>
                    <a:pt x="59208" y="8731"/>
                  </a:lnTo>
                  <a:lnTo>
                    <a:pt x="22774" y="28205"/>
                  </a:lnTo>
                  <a:lnTo>
                    <a:pt x="8356" y="63012"/>
                  </a:lnTo>
                  <a:lnTo>
                    <a:pt x="8356" y="2235079"/>
                  </a:lnTo>
                  <a:lnTo>
                    <a:pt x="8626" y="2237824"/>
                  </a:lnTo>
                  <a:lnTo>
                    <a:pt x="8731" y="2238883"/>
                  </a:lnTo>
                  <a:lnTo>
                    <a:pt x="28205" y="2275317"/>
                  </a:lnTo>
                  <a:lnTo>
                    <a:pt x="63012" y="2289735"/>
                  </a:lnTo>
                  <a:lnTo>
                    <a:pt x="4678627" y="2289735"/>
                  </a:lnTo>
                  <a:lnTo>
                    <a:pt x="4677870" y="2290188"/>
                  </a:lnTo>
                  <a:lnTo>
                    <a:pt x="4671907" y="2293002"/>
                  </a:lnTo>
                  <a:lnTo>
                    <a:pt x="4665701" y="2295229"/>
                  </a:lnTo>
                  <a:lnTo>
                    <a:pt x="4659369" y="2296819"/>
                  </a:lnTo>
                  <a:lnTo>
                    <a:pt x="4652910" y="2297774"/>
                  </a:lnTo>
                  <a:lnTo>
                    <a:pt x="4646324" y="2298092"/>
                  </a:lnTo>
                  <a:close/>
                </a:path>
                <a:path w="4713605" h="2298700">
                  <a:moveTo>
                    <a:pt x="4678627" y="2289735"/>
                  </a:moveTo>
                  <a:lnTo>
                    <a:pt x="4650165" y="2289735"/>
                  </a:lnTo>
                  <a:lnTo>
                    <a:pt x="4653969" y="2289360"/>
                  </a:lnTo>
                  <a:lnTo>
                    <a:pt x="4661503" y="2287861"/>
                  </a:lnTo>
                  <a:lnTo>
                    <a:pt x="4697097" y="2260544"/>
                  </a:lnTo>
                  <a:lnTo>
                    <a:pt x="4704821" y="2235079"/>
                  </a:lnTo>
                  <a:lnTo>
                    <a:pt x="4704821" y="63012"/>
                  </a:lnTo>
                  <a:lnTo>
                    <a:pt x="4684972" y="22773"/>
                  </a:lnTo>
                  <a:lnTo>
                    <a:pt x="4650165" y="8356"/>
                  </a:lnTo>
                  <a:lnTo>
                    <a:pt x="4678628" y="8356"/>
                  </a:lnTo>
                  <a:lnTo>
                    <a:pt x="4708088" y="41269"/>
                  </a:lnTo>
                  <a:lnTo>
                    <a:pt x="4713178" y="66853"/>
                  </a:lnTo>
                  <a:lnTo>
                    <a:pt x="4713178" y="2231238"/>
                  </a:lnTo>
                  <a:lnTo>
                    <a:pt x="4701921" y="2268386"/>
                  </a:lnTo>
                  <a:lnTo>
                    <a:pt x="4683585" y="2286752"/>
                  </a:lnTo>
                  <a:lnTo>
                    <a:pt x="4678627" y="2289735"/>
                  </a:lnTo>
                  <a:close/>
                </a:path>
              </a:pathLst>
            </a:custGeom>
            <a:solidFill>
              <a:srgbClr val="64FFD9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14">
              <a:extLst>
                <a:ext uri="{FF2B5EF4-FFF2-40B4-BE49-F238E27FC236}">
                  <a16:creationId xmlns:a16="http://schemas.microsoft.com/office/drawing/2014/main" id="{08008618-E3F5-EF96-1BB1-B74B45D180E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2383" y="1688053"/>
              <a:ext cx="200560" cy="267414"/>
            </a:xfrm>
            <a:prstGeom prst="rect">
              <a:avLst/>
            </a:prstGeom>
          </p:spPr>
        </p:pic>
      </p:grpSp>
      <p:sp>
        <p:nvSpPr>
          <p:cNvPr id="7" name="object 15">
            <a:extLst>
              <a:ext uri="{FF2B5EF4-FFF2-40B4-BE49-F238E27FC236}">
                <a16:creationId xmlns:a16="http://schemas.microsoft.com/office/drawing/2014/main" id="{9F448A74-CE5F-626A-41D7-4D010B972C55}"/>
              </a:ext>
            </a:extLst>
          </p:cNvPr>
          <p:cNvSpPr txBox="1"/>
          <p:nvPr/>
        </p:nvSpPr>
        <p:spPr>
          <a:xfrm>
            <a:off x="1282588" y="1733980"/>
            <a:ext cx="1098550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60" dirty="0">
                <a:solidFill>
                  <a:srgbClr val="FFFFFF"/>
                </a:solidFill>
                <a:latin typeface="Malgun Gothic"/>
                <a:cs typeface="Malgun Gothic"/>
              </a:rPr>
              <a:t>추진</a:t>
            </a:r>
            <a:r>
              <a:rPr sz="1650" spc="-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spc="-50" dirty="0">
                <a:solidFill>
                  <a:srgbClr val="FFFFFF"/>
                </a:solidFill>
                <a:latin typeface="Malgun Gothic"/>
                <a:cs typeface="Malgun Gothic"/>
              </a:rPr>
              <a:t>시스템</a:t>
            </a:r>
            <a:endParaRPr sz="1650">
              <a:latin typeface="Malgun Gothic"/>
              <a:cs typeface="Malgun Gothic"/>
            </a:endParaRPr>
          </a:p>
        </p:txBody>
      </p:sp>
      <p:grpSp>
        <p:nvGrpSpPr>
          <p:cNvPr id="8" name="object 16">
            <a:extLst>
              <a:ext uri="{FF2B5EF4-FFF2-40B4-BE49-F238E27FC236}">
                <a16:creationId xmlns:a16="http://schemas.microsoft.com/office/drawing/2014/main" id="{C5C5C58A-CA34-78B9-1E94-369BCCEB4E27}"/>
              </a:ext>
            </a:extLst>
          </p:cNvPr>
          <p:cNvGrpSpPr/>
          <p:nvPr/>
        </p:nvGrpSpPr>
        <p:grpSpPr>
          <a:xfrm>
            <a:off x="818956" y="1403925"/>
            <a:ext cx="9343217" cy="2298700"/>
            <a:chOff x="818956" y="1403925"/>
            <a:chExt cx="9343217" cy="2298700"/>
          </a:xfrm>
        </p:grpSpPr>
        <p:pic>
          <p:nvPicPr>
            <p:cNvPr id="9" name="object 17">
              <a:extLst>
                <a:ext uri="{FF2B5EF4-FFF2-40B4-BE49-F238E27FC236}">
                  <a16:creationId xmlns:a16="http://schemas.microsoft.com/office/drawing/2014/main" id="{A753D345-AEE3-6D86-6F7C-BE0B7A0820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956" y="2339875"/>
              <a:ext cx="58496" cy="100280"/>
            </a:xfrm>
            <a:prstGeom prst="rect">
              <a:avLst/>
            </a:prstGeom>
          </p:spPr>
        </p:pic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A8CE45F7-C6B2-B9B1-2B6D-30360539EF6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956" y="2841277"/>
              <a:ext cx="58496" cy="100280"/>
            </a:xfrm>
            <a:prstGeom prst="rect">
              <a:avLst/>
            </a:prstGeom>
          </p:spPr>
        </p:pic>
        <p:pic>
          <p:nvPicPr>
            <p:cNvPr id="11" name="object 19">
              <a:extLst>
                <a:ext uri="{FF2B5EF4-FFF2-40B4-BE49-F238E27FC236}">
                  <a16:creationId xmlns:a16="http://schemas.microsoft.com/office/drawing/2014/main" id="{BD23ACDC-9D9C-BB4F-8924-1D617B8337C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956" y="3342679"/>
              <a:ext cx="58496" cy="100280"/>
            </a:xfrm>
            <a:prstGeom prst="rect">
              <a:avLst/>
            </a:prstGeom>
          </p:spPr>
        </p:pic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0D4B5A2A-D4E0-2D69-8DE1-B323FC5A090E}"/>
                </a:ext>
              </a:extLst>
            </p:cNvPr>
            <p:cNvSpPr/>
            <p:nvPr/>
          </p:nvSpPr>
          <p:spPr>
            <a:xfrm>
              <a:off x="5448568" y="1403925"/>
              <a:ext cx="4713605" cy="2298700"/>
            </a:xfrm>
            <a:custGeom>
              <a:avLst/>
              <a:gdLst/>
              <a:ahLst/>
              <a:cxnLst/>
              <a:rect l="l" t="t" r="r" b="b"/>
              <a:pathLst>
                <a:path w="4713605" h="2298700">
                  <a:moveTo>
                    <a:pt x="4646325" y="2298092"/>
                  </a:moveTo>
                  <a:lnTo>
                    <a:pt x="66853" y="2298092"/>
                  </a:lnTo>
                  <a:lnTo>
                    <a:pt x="60267" y="2297774"/>
                  </a:lnTo>
                  <a:lnTo>
                    <a:pt x="24462" y="2282943"/>
                  </a:lnTo>
                  <a:lnTo>
                    <a:pt x="2861" y="2250615"/>
                  </a:lnTo>
                  <a:lnTo>
                    <a:pt x="0" y="2231238"/>
                  </a:lnTo>
                  <a:lnTo>
                    <a:pt x="0" y="66853"/>
                  </a:lnTo>
                  <a:lnTo>
                    <a:pt x="11255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4646325" y="0"/>
                  </a:lnTo>
                  <a:lnTo>
                    <a:pt x="4683471" y="11256"/>
                  </a:lnTo>
                  <a:lnTo>
                    <a:pt x="4708087" y="41269"/>
                  </a:lnTo>
                  <a:lnTo>
                    <a:pt x="4713178" y="66853"/>
                  </a:lnTo>
                  <a:lnTo>
                    <a:pt x="4713178" y="2231238"/>
                  </a:lnTo>
                  <a:lnTo>
                    <a:pt x="4701920" y="2268386"/>
                  </a:lnTo>
                  <a:lnTo>
                    <a:pt x="4671906" y="2293002"/>
                  </a:lnTo>
                  <a:lnTo>
                    <a:pt x="4646325" y="229809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6F8AA2FE-3A7E-8B0F-D374-B6EF0EA25631}"/>
                </a:ext>
              </a:extLst>
            </p:cNvPr>
            <p:cNvSpPr/>
            <p:nvPr/>
          </p:nvSpPr>
          <p:spPr>
            <a:xfrm>
              <a:off x="5448568" y="1403925"/>
              <a:ext cx="4713605" cy="2298700"/>
            </a:xfrm>
            <a:custGeom>
              <a:avLst/>
              <a:gdLst/>
              <a:ahLst/>
              <a:cxnLst/>
              <a:rect l="l" t="t" r="r" b="b"/>
              <a:pathLst>
                <a:path w="4713605" h="2298700">
                  <a:moveTo>
                    <a:pt x="4646325" y="2298092"/>
                  </a:moveTo>
                  <a:lnTo>
                    <a:pt x="66853" y="2298092"/>
                  </a:lnTo>
                  <a:lnTo>
                    <a:pt x="60267" y="2297774"/>
                  </a:lnTo>
                  <a:lnTo>
                    <a:pt x="24462" y="2282943"/>
                  </a:lnTo>
                  <a:lnTo>
                    <a:pt x="2861" y="2250615"/>
                  </a:lnTo>
                  <a:lnTo>
                    <a:pt x="0" y="2231238"/>
                  </a:lnTo>
                  <a:lnTo>
                    <a:pt x="0" y="66853"/>
                  </a:lnTo>
                  <a:lnTo>
                    <a:pt x="11255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4646325" y="0"/>
                  </a:lnTo>
                  <a:lnTo>
                    <a:pt x="4678627" y="8356"/>
                  </a:lnTo>
                  <a:lnTo>
                    <a:pt x="63012" y="8356"/>
                  </a:lnTo>
                  <a:lnTo>
                    <a:pt x="59208" y="8731"/>
                  </a:lnTo>
                  <a:lnTo>
                    <a:pt x="22774" y="28205"/>
                  </a:lnTo>
                  <a:lnTo>
                    <a:pt x="8356" y="63012"/>
                  </a:lnTo>
                  <a:lnTo>
                    <a:pt x="8356" y="2235079"/>
                  </a:lnTo>
                  <a:lnTo>
                    <a:pt x="8626" y="2237824"/>
                  </a:lnTo>
                  <a:lnTo>
                    <a:pt x="8730" y="2238883"/>
                  </a:lnTo>
                  <a:lnTo>
                    <a:pt x="28205" y="2275317"/>
                  </a:lnTo>
                  <a:lnTo>
                    <a:pt x="63012" y="2289735"/>
                  </a:lnTo>
                  <a:lnTo>
                    <a:pt x="4678626" y="2289735"/>
                  </a:lnTo>
                  <a:lnTo>
                    <a:pt x="4677869" y="2290188"/>
                  </a:lnTo>
                  <a:lnTo>
                    <a:pt x="4671906" y="2293002"/>
                  </a:lnTo>
                  <a:lnTo>
                    <a:pt x="4665701" y="2295229"/>
                  </a:lnTo>
                  <a:lnTo>
                    <a:pt x="4659369" y="2296819"/>
                  </a:lnTo>
                  <a:lnTo>
                    <a:pt x="4652910" y="2297774"/>
                  </a:lnTo>
                  <a:lnTo>
                    <a:pt x="4646325" y="2298092"/>
                  </a:lnTo>
                  <a:close/>
                </a:path>
                <a:path w="4713605" h="2298700">
                  <a:moveTo>
                    <a:pt x="4678626" y="2289735"/>
                  </a:moveTo>
                  <a:lnTo>
                    <a:pt x="4650165" y="2289735"/>
                  </a:lnTo>
                  <a:lnTo>
                    <a:pt x="4653969" y="2289360"/>
                  </a:lnTo>
                  <a:lnTo>
                    <a:pt x="4661504" y="2287861"/>
                  </a:lnTo>
                  <a:lnTo>
                    <a:pt x="4697096" y="2260544"/>
                  </a:lnTo>
                  <a:lnTo>
                    <a:pt x="4704822" y="2235079"/>
                  </a:lnTo>
                  <a:lnTo>
                    <a:pt x="4704822" y="63012"/>
                  </a:lnTo>
                  <a:lnTo>
                    <a:pt x="4684971" y="22773"/>
                  </a:lnTo>
                  <a:lnTo>
                    <a:pt x="4650165" y="8356"/>
                  </a:lnTo>
                  <a:lnTo>
                    <a:pt x="4678627" y="8356"/>
                  </a:lnTo>
                  <a:lnTo>
                    <a:pt x="4708087" y="41269"/>
                  </a:lnTo>
                  <a:lnTo>
                    <a:pt x="4713178" y="66853"/>
                  </a:lnTo>
                  <a:lnTo>
                    <a:pt x="4713178" y="2231238"/>
                  </a:lnTo>
                  <a:lnTo>
                    <a:pt x="4701920" y="2268386"/>
                  </a:lnTo>
                  <a:lnTo>
                    <a:pt x="4683584" y="2286752"/>
                  </a:lnTo>
                  <a:lnTo>
                    <a:pt x="4678626" y="2289735"/>
                  </a:lnTo>
                  <a:close/>
                </a:path>
              </a:pathLst>
            </a:custGeom>
            <a:solidFill>
              <a:srgbClr val="64FFD9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23">
              <a:extLst>
                <a:ext uri="{FF2B5EF4-FFF2-40B4-BE49-F238E27FC236}">
                  <a16:creationId xmlns:a16="http://schemas.microsoft.com/office/drawing/2014/main" id="{EA03015F-5AD9-C572-C898-B607DAF1316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1192" y="1688053"/>
              <a:ext cx="150420" cy="267414"/>
            </a:xfrm>
            <a:prstGeom prst="rect">
              <a:avLst/>
            </a:prstGeom>
          </p:spPr>
        </p:pic>
      </p:grpSp>
      <p:sp>
        <p:nvSpPr>
          <p:cNvPr id="16" name="object 24">
            <a:extLst>
              <a:ext uri="{FF2B5EF4-FFF2-40B4-BE49-F238E27FC236}">
                <a16:creationId xmlns:a16="http://schemas.microsoft.com/office/drawing/2014/main" id="{4EF29E9B-5ACB-9A6C-82C2-7E232933E835}"/>
              </a:ext>
            </a:extLst>
          </p:cNvPr>
          <p:cNvSpPr txBox="1"/>
          <p:nvPr/>
        </p:nvSpPr>
        <p:spPr>
          <a:xfrm>
            <a:off x="931607" y="2239292"/>
            <a:ext cx="4030979" cy="1236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7305">
              <a:lnSpc>
                <a:spcPct val="1234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주</a:t>
            </a:r>
            <a:r>
              <a:rPr sz="1100" spc="-45" dirty="0">
                <a:solidFill>
                  <a:srgbClr val="FFFFFF"/>
                </a:solidFill>
                <a:latin typeface="Malgun Gothic"/>
                <a:cs typeface="Malgun Gothic"/>
              </a:rPr>
              <a:t> 엔진 </a:t>
            </a:r>
            <a:r>
              <a:rPr sz="10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(Main</a:t>
            </a:r>
            <a:r>
              <a:rPr sz="10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Engine):</a:t>
            </a:r>
            <a:r>
              <a:rPr sz="1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연소</a:t>
            </a:r>
            <a:r>
              <a:rPr sz="1050" spc="-5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상태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실린더</a:t>
            </a:r>
            <a:r>
              <a:rPr sz="1050" spc="-5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압력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배기가스</a:t>
            </a:r>
            <a:r>
              <a:rPr sz="1050" spc="-5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온도</a:t>
            </a:r>
            <a:r>
              <a:rPr sz="1050" spc="-25" dirty="0">
                <a:solidFill>
                  <a:srgbClr val="D0D5DA"/>
                </a:solidFill>
                <a:latin typeface="Trebuchet MS"/>
                <a:cs typeface="Trebuchet MS"/>
              </a:rPr>
              <a:t>,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진동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</a:t>
            </a:r>
            <a:r>
              <a:rPr sz="1050" spc="-5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윤활유</a:t>
            </a:r>
            <a:r>
              <a:rPr sz="1050" spc="-5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상태</a:t>
            </a:r>
            <a:r>
              <a:rPr sz="1050" spc="-5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0" dirty="0">
                <a:solidFill>
                  <a:srgbClr val="D0D5DA"/>
                </a:solidFill>
                <a:latin typeface="Malgun Gothic"/>
                <a:cs typeface="Malgun Gothic"/>
              </a:rPr>
              <a:t>모니터링</a:t>
            </a:r>
            <a:endParaRPr sz="1050">
              <a:latin typeface="Malgun Gothic"/>
              <a:cs typeface="Malgun Gothic"/>
            </a:endParaRPr>
          </a:p>
          <a:p>
            <a:pPr marL="12700" marR="5080">
              <a:lnSpc>
                <a:spcPct val="123400"/>
              </a:lnSpc>
              <a:spcBef>
                <a:spcPts val="750"/>
              </a:spcBef>
            </a:pPr>
            <a:r>
              <a:rPr sz="1100" spc="-55" dirty="0">
                <a:solidFill>
                  <a:srgbClr val="FFFFFF"/>
                </a:solidFill>
                <a:latin typeface="Malgun Gothic"/>
                <a:cs typeface="Malgun Gothic"/>
              </a:rPr>
              <a:t>프로펠러</a:t>
            </a:r>
            <a:r>
              <a:rPr sz="1100" spc="-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1100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축계</a:t>
            </a:r>
            <a:r>
              <a:rPr sz="105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1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불균형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</a:t>
            </a:r>
            <a:r>
              <a:rPr sz="1050" spc="-5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베어링</a:t>
            </a:r>
            <a:r>
              <a:rPr sz="1050" spc="-5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마모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</a:t>
            </a:r>
            <a:r>
              <a:rPr sz="1050" spc="-5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정렬</a:t>
            </a:r>
            <a:r>
              <a:rPr sz="1050" spc="-5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불량으로</a:t>
            </a:r>
            <a:r>
              <a:rPr sz="1050" spc="-6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인한</a:t>
            </a:r>
            <a:r>
              <a:rPr sz="1050" spc="-5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비정상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적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진동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감지</a:t>
            </a:r>
            <a:endParaRPr sz="1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100" spc="-50" dirty="0">
                <a:solidFill>
                  <a:srgbClr val="FFFFFF"/>
                </a:solidFill>
                <a:latin typeface="Malgun Gothic"/>
                <a:cs typeface="Malgun Gothic"/>
              </a:rPr>
              <a:t>추진기</a:t>
            </a:r>
            <a:r>
              <a:rPr sz="1100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(Thrusters):</a:t>
            </a:r>
            <a:r>
              <a:rPr sz="10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원활한</a:t>
            </a:r>
            <a:r>
              <a:rPr sz="1050" spc="-3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작동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여부와</a:t>
            </a:r>
            <a:r>
              <a:rPr sz="1050" spc="-3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유압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시스템</a:t>
            </a:r>
            <a:r>
              <a:rPr sz="1050" spc="-3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상태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점검</a:t>
            </a:r>
            <a:endParaRPr sz="1050">
              <a:latin typeface="Malgun Gothic"/>
              <a:cs typeface="Malgun Gothic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id="{6850DADA-CC76-63E0-F0A6-0CC883CA90A9}"/>
              </a:ext>
            </a:extLst>
          </p:cNvPr>
          <p:cNvSpPr txBox="1"/>
          <p:nvPr/>
        </p:nvSpPr>
        <p:spPr>
          <a:xfrm>
            <a:off x="6196327" y="1733980"/>
            <a:ext cx="1839595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60" dirty="0">
                <a:solidFill>
                  <a:srgbClr val="FFFFFF"/>
                </a:solidFill>
                <a:latin typeface="Malgun Gothic"/>
                <a:cs typeface="Malgun Gothic"/>
              </a:rPr>
              <a:t>발전</a:t>
            </a:r>
            <a:r>
              <a:rPr sz="1650" spc="-8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1650" spc="-1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spc="-60" dirty="0">
                <a:solidFill>
                  <a:srgbClr val="FFFFFF"/>
                </a:solidFill>
                <a:latin typeface="Malgun Gothic"/>
                <a:cs typeface="Malgun Gothic"/>
              </a:rPr>
              <a:t>전력</a:t>
            </a:r>
            <a:r>
              <a:rPr sz="1650" spc="-8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Malgun Gothic"/>
                <a:cs typeface="Malgun Gothic"/>
              </a:rPr>
              <a:t>시스템</a:t>
            </a:r>
            <a:endParaRPr sz="1650">
              <a:latin typeface="Malgun Gothic"/>
              <a:cs typeface="Malgun Gothic"/>
            </a:endParaRPr>
          </a:p>
        </p:txBody>
      </p:sp>
      <p:grpSp>
        <p:nvGrpSpPr>
          <p:cNvPr id="18" name="object 26">
            <a:extLst>
              <a:ext uri="{FF2B5EF4-FFF2-40B4-BE49-F238E27FC236}">
                <a16:creationId xmlns:a16="http://schemas.microsoft.com/office/drawing/2014/main" id="{328278B6-82D3-A4FF-CD19-EA828B6C6ABA}"/>
              </a:ext>
            </a:extLst>
          </p:cNvPr>
          <p:cNvGrpSpPr/>
          <p:nvPr/>
        </p:nvGrpSpPr>
        <p:grpSpPr>
          <a:xfrm>
            <a:off x="534828" y="2339875"/>
            <a:ext cx="5256364" cy="3560414"/>
            <a:chOff x="534828" y="2339875"/>
            <a:chExt cx="5256364" cy="3560414"/>
          </a:xfrm>
        </p:grpSpPr>
        <p:pic>
          <p:nvPicPr>
            <p:cNvPr id="19" name="object 27">
              <a:extLst>
                <a:ext uri="{FF2B5EF4-FFF2-40B4-BE49-F238E27FC236}">
                  <a16:creationId xmlns:a16="http://schemas.microsoft.com/office/drawing/2014/main" id="{1B664538-B308-2179-819D-4FAB5BB94DE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2696" y="2339875"/>
              <a:ext cx="58496" cy="100280"/>
            </a:xfrm>
            <a:prstGeom prst="rect">
              <a:avLst/>
            </a:prstGeom>
          </p:spPr>
        </p:pic>
        <p:pic>
          <p:nvPicPr>
            <p:cNvPr id="20" name="object 28">
              <a:extLst>
                <a:ext uri="{FF2B5EF4-FFF2-40B4-BE49-F238E27FC236}">
                  <a16:creationId xmlns:a16="http://schemas.microsoft.com/office/drawing/2014/main" id="{3075188C-8836-7134-B518-4FBC57D65A3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2696" y="2841277"/>
              <a:ext cx="58496" cy="100280"/>
            </a:xfrm>
            <a:prstGeom prst="rect">
              <a:avLst/>
            </a:prstGeom>
          </p:spPr>
        </p:pic>
        <p:sp>
          <p:nvSpPr>
            <p:cNvPr id="21" name="object 29">
              <a:extLst>
                <a:ext uri="{FF2B5EF4-FFF2-40B4-BE49-F238E27FC236}">
                  <a16:creationId xmlns:a16="http://schemas.microsoft.com/office/drawing/2014/main" id="{30E415C9-9156-3CB1-BA24-80FCD6DE84F4}"/>
                </a:ext>
              </a:extLst>
            </p:cNvPr>
            <p:cNvSpPr/>
            <p:nvPr/>
          </p:nvSpPr>
          <p:spPr>
            <a:xfrm>
              <a:off x="534828" y="3902579"/>
              <a:ext cx="4713605" cy="1997710"/>
            </a:xfrm>
            <a:custGeom>
              <a:avLst/>
              <a:gdLst/>
              <a:ahLst/>
              <a:cxnLst/>
              <a:rect l="l" t="t" r="r" b="b"/>
              <a:pathLst>
                <a:path w="4713605" h="1997710">
                  <a:moveTo>
                    <a:pt x="4646324" y="1997251"/>
                  </a:moveTo>
                  <a:lnTo>
                    <a:pt x="66853" y="1997251"/>
                  </a:lnTo>
                  <a:lnTo>
                    <a:pt x="60267" y="1996932"/>
                  </a:lnTo>
                  <a:lnTo>
                    <a:pt x="24462" y="1982101"/>
                  </a:lnTo>
                  <a:lnTo>
                    <a:pt x="2862" y="1949774"/>
                  </a:lnTo>
                  <a:lnTo>
                    <a:pt x="0" y="1930397"/>
                  </a:lnTo>
                  <a:lnTo>
                    <a:pt x="0" y="66853"/>
                  </a:lnTo>
                  <a:lnTo>
                    <a:pt x="11256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4646324" y="0"/>
                  </a:lnTo>
                  <a:lnTo>
                    <a:pt x="4683473" y="11256"/>
                  </a:lnTo>
                  <a:lnTo>
                    <a:pt x="4708088" y="41269"/>
                  </a:lnTo>
                  <a:lnTo>
                    <a:pt x="4713178" y="66853"/>
                  </a:lnTo>
                  <a:lnTo>
                    <a:pt x="4713178" y="1930397"/>
                  </a:lnTo>
                  <a:lnTo>
                    <a:pt x="4701921" y="1967545"/>
                  </a:lnTo>
                  <a:lnTo>
                    <a:pt x="4671907" y="1992161"/>
                  </a:lnTo>
                  <a:lnTo>
                    <a:pt x="4646324" y="199725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0">
              <a:extLst>
                <a:ext uri="{FF2B5EF4-FFF2-40B4-BE49-F238E27FC236}">
                  <a16:creationId xmlns:a16="http://schemas.microsoft.com/office/drawing/2014/main" id="{3EFEE29B-9CA1-012A-697C-30D422468EC8}"/>
                </a:ext>
              </a:extLst>
            </p:cNvPr>
            <p:cNvSpPr/>
            <p:nvPr/>
          </p:nvSpPr>
          <p:spPr>
            <a:xfrm>
              <a:off x="534828" y="3902579"/>
              <a:ext cx="4713605" cy="1997710"/>
            </a:xfrm>
            <a:custGeom>
              <a:avLst/>
              <a:gdLst/>
              <a:ahLst/>
              <a:cxnLst/>
              <a:rect l="l" t="t" r="r" b="b"/>
              <a:pathLst>
                <a:path w="4713605" h="1997710">
                  <a:moveTo>
                    <a:pt x="4646324" y="1997251"/>
                  </a:moveTo>
                  <a:lnTo>
                    <a:pt x="66853" y="1997251"/>
                  </a:lnTo>
                  <a:lnTo>
                    <a:pt x="60267" y="1996932"/>
                  </a:lnTo>
                  <a:lnTo>
                    <a:pt x="24462" y="1982101"/>
                  </a:lnTo>
                  <a:lnTo>
                    <a:pt x="2862" y="1949774"/>
                  </a:lnTo>
                  <a:lnTo>
                    <a:pt x="0" y="1930397"/>
                  </a:lnTo>
                  <a:lnTo>
                    <a:pt x="0" y="66853"/>
                  </a:lnTo>
                  <a:lnTo>
                    <a:pt x="11256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4646324" y="0"/>
                  </a:lnTo>
                  <a:lnTo>
                    <a:pt x="4678629" y="8356"/>
                  </a:lnTo>
                  <a:lnTo>
                    <a:pt x="63012" y="8356"/>
                  </a:lnTo>
                  <a:lnTo>
                    <a:pt x="59208" y="8731"/>
                  </a:lnTo>
                  <a:lnTo>
                    <a:pt x="22774" y="28205"/>
                  </a:lnTo>
                  <a:lnTo>
                    <a:pt x="8356" y="63012"/>
                  </a:lnTo>
                  <a:lnTo>
                    <a:pt x="8356" y="1934237"/>
                  </a:lnTo>
                  <a:lnTo>
                    <a:pt x="8627" y="1936982"/>
                  </a:lnTo>
                  <a:lnTo>
                    <a:pt x="8731" y="1938041"/>
                  </a:lnTo>
                  <a:lnTo>
                    <a:pt x="28205" y="1974476"/>
                  </a:lnTo>
                  <a:lnTo>
                    <a:pt x="63012" y="1988894"/>
                  </a:lnTo>
                  <a:lnTo>
                    <a:pt x="4678627" y="1988894"/>
                  </a:lnTo>
                  <a:lnTo>
                    <a:pt x="4677870" y="1989347"/>
                  </a:lnTo>
                  <a:lnTo>
                    <a:pt x="4671907" y="1992161"/>
                  </a:lnTo>
                  <a:lnTo>
                    <a:pt x="4665701" y="1994388"/>
                  </a:lnTo>
                  <a:lnTo>
                    <a:pt x="4659369" y="1995978"/>
                  </a:lnTo>
                  <a:lnTo>
                    <a:pt x="4652910" y="1996932"/>
                  </a:lnTo>
                  <a:lnTo>
                    <a:pt x="4646324" y="1997251"/>
                  </a:lnTo>
                  <a:close/>
                </a:path>
                <a:path w="4713605" h="1997710">
                  <a:moveTo>
                    <a:pt x="4678627" y="1988894"/>
                  </a:moveTo>
                  <a:lnTo>
                    <a:pt x="4650165" y="1988894"/>
                  </a:lnTo>
                  <a:lnTo>
                    <a:pt x="4653969" y="1988519"/>
                  </a:lnTo>
                  <a:lnTo>
                    <a:pt x="4661503" y="1987020"/>
                  </a:lnTo>
                  <a:lnTo>
                    <a:pt x="4697097" y="1959702"/>
                  </a:lnTo>
                  <a:lnTo>
                    <a:pt x="4704821" y="1934237"/>
                  </a:lnTo>
                  <a:lnTo>
                    <a:pt x="4704821" y="63012"/>
                  </a:lnTo>
                  <a:lnTo>
                    <a:pt x="4704551" y="60267"/>
                  </a:lnTo>
                  <a:lnTo>
                    <a:pt x="4704447" y="59208"/>
                  </a:lnTo>
                  <a:lnTo>
                    <a:pt x="4684972" y="22774"/>
                  </a:lnTo>
                  <a:lnTo>
                    <a:pt x="4650165" y="8356"/>
                  </a:lnTo>
                  <a:lnTo>
                    <a:pt x="4678629" y="8356"/>
                  </a:lnTo>
                  <a:lnTo>
                    <a:pt x="4708088" y="41269"/>
                  </a:lnTo>
                  <a:lnTo>
                    <a:pt x="4713178" y="66853"/>
                  </a:lnTo>
                  <a:lnTo>
                    <a:pt x="4713178" y="1930397"/>
                  </a:lnTo>
                  <a:lnTo>
                    <a:pt x="4701921" y="1967545"/>
                  </a:lnTo>
                  <a:lnTo>
                    <a:pt x="4683585" y="1985910"/>
                  </a:lnTo>
                  <a:lnTo>
                    <a:pt x="4678627" y="1988894"/>
                  </a:lnTo>
                  <a:close/>
                </a:path>
              </a:pathLst>
            </a:custGeom>
            <a:solidFill>
              <a:srgbClr val="64FFD9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32">
              <a:extLst>
                <a:ext uri="{FF2B5EF4-FFF2-40B4-BE49-F238E27FC236}">
                  <a16:creationId xmlns:a16="http://schemas.microsoft.com/office/drawing/2014/main" id="{C00E0557-00FA-3DFD-7A7D-812CE364209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313" y="4186706"/>
              <a:ext cx="250700" cy="267414"/>
            </a:xfrm>
            <a:prstGeom prst="rect">
              <a:avLst/>
            </a:prstGeom>
          </p:spPr>
        </p:pic>
      </p:grpSp>
      <p:sp>
        <p:nvSpPr>
          <p:cNvPr id="25" name="object 33">
            <a:extLst>
              <a:ext uri="{FF2B5EF4-FFF2-40B4-BE49-F238E27FC236}">
                <a16:creationId xmlns:a16="http://schemas.microsoft.com/office/drawing/2014/main" id="{82183091-6355-798F-3531-D8B090CC18F2}"/>
              </a:ext>
            </a:extLst>
          </p:cNvPr>
          <p:cNvSpPr txBox="1"/>
          <p:nvPr/>
        </p:nvSpPr>
        <p:spPr>
          <a:xfrm>
            <a:off x="5845346" y="2239292"/>
            <a:ext cx="4083685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9050">
              <a:lnSpc>
                <a:spcPct val="123400"/>
              </a:lnSpc>
              <a:spcBef>
                <a:spcPts val="105"/>
              </a:spcBef>
            </a:pPr>
            <a:r>
              <a:rPr sz="1100" spc="-50" dirty="0">
                <a:solidFill>
                  <a:srgbClr val="FFFFFF"/>
                </a:solidFill>
                <a:latin typeface="Malgun Gothic"/>
                <a:cs typeface="Malgun Gothic"/>
              </a:rPr>
              <a:t>발전기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엔진</a:t>
            </a:r>
            <a:r>
              <a:rPr sz="105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1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연료</a:t>
            </a:r>
            <a:r>
              <a:rPr sz="1050" spc="-6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소비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</a:t>
            </a:r>
            <a:r>
              <a:rPr sz="1050" spc="-5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출력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</a:t>
            </a:r>
            <a:r>
              <a:rPr sz="1050" spc="-10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진동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</a:t>
            </a:r>
            <a:r>
              <a:rPr sz="1050" spc="-5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온도</a:t>
            </a:r>
            <a:r>
              <a:rPr sz="1050" spc="-6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등을</a:t>
            </a:r>
            <a:r>
              <a:rPr sz="1050" spc="-5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모니터링하여</a:t>
            </a:r>
            <a:r>
              <a:rPr sz="1050" spc="-6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안정적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전력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공급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보장</a:t>
            </a:r>
            <a:endParaRPr sz="1050">
              <a:latin typeface="Malgun Gothic"/>
              <a:cs typeface="Malgun Gothic"/>
            </a:endParaRPr>
          </a:p>
          <a:p>
            <a:pPr marL="12700" marR="5080">
              <a:lnSpc>
                <a:spcPct val="123400"/>
              </a:lnSpc>
              <a:spcBef>
                <a:spcPts val="750"/>
              </a:spcBef>
            </a:pPr>
            <a:r>
              <a:rPr sz="1100" spc="-50" dirty="0">
                <a:solidFill>
                  <a:srgbClr val="FFFFFF"/>
                </a:solidFill>
                <a:latin typeface="Malgun Gothic"/>
                <a:cs typeface="Malgun Gothic"/>
              </a:rPr>
              <a:t>배전반</a:t>
            </a:r>
            <a:r>
              <a:rPr sz="1100" spc="-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1100" spc="-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Malgun Gothic"/>
                <a:cs typeface="Malgun Gothic"/>
              </a:rPr>
              <a:t>전기</a:t>
            </a:r>
            <a:r>
              <a:rPr sz="1100" spc="-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설비</a:t>
            </a:r>
            <a:r>
              <a:rPr sz="105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1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열화상</a:t>
            </a:r>
            <a:r>
              <a:rPr sz="1050" spc="-5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카메라를</a:t>
            </a:r>
            <a:r>
              <a:rPr sz="1050" spc="-5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이용해</a:t>
            </a:r>
            <a:r>
              <a:rPr sz="1050" spc="-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과열</a:t>
            </a:r>
            <a:r>
              <a:rPr sz="1050" spc="-5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지점을</a:t>
            </a:r>
            <a:r>
              <a:rPr sz="1050" spc="-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0" dirty="0">
                <a:solidFill>
                  <a:srgbClr val="D0D5DA"/>
                </a:solidFill>
                <a:latin typeface="Malgun Gothic"/>
                <a:cs typeface="Malgun Gothic"/>
              </a:rPr>
              <a:t>식별하여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화재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및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시스템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오류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예방</a:t>
            </a:r>
            <a:endParaRPr sz="1050">
              <a:latin typeface="Malgun Gothic"/>
              <a:cs typeface="Malgun Gothic"/>
            </a:endParaRPr>
          </a:p>
        </p:txBody>
      </p:sp>
      <p:sp>
        <p:nvSpPr>
          <p:cNvPr id="26" name="object 34">
            <a:extLst>
              <a:ext uri="{FF2B5EF4-FFF2-40B4-BE49-F238E27FC236}">
                <a16:creationId xmlns:a16="http://schemas.microsoft.com/office/drawing/2014/main" id="{7F1FF62A-261A-4641-F5DC-942E4CA02455}"/>
              </a:ext>
            </a:extLst>
          </p:cNvPr>
          <p:cNvSpPr txBox="1"/>
          <p:nvPr/>
        </p:nvSpPr>
        <p:spPr>
          <a:xfrm>
            <a:off x="1282588" y="4232633"/>
            <a:ext cx="897890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dirty="0">
                <a:solidFill>
                  <a:srgbClr val="FFFFFF"/>
                </a:solidFill>
                <a:latin typeface="Malgun Gothic"/>
                <a:cs typeface="Malgun Gothic"/>
              </a:rPr>
              <a:t>보</a:t>
            </a:r>
            <a:r>
              <a:rPr sz="1650" dirty="0">
                <a:solidFill>
                  <a:srgbClr val="FFFFFF"/>
                </a:solidFill>
                <a:latin typeface="Malgun Gothic"/>
                <a:cs typeface="Malgun Gothic"/>
              </a:rPr>
              <a:t>조</a:t>
            </a:r>
            <a:r>
              <a:rPr sz="1650" spc="-1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spc="-35" dirty="0">
                <a:solidFill>
                  <a:srgbClr val="FFFFFF"/>
                </a:solidFill>
                <a:latin typeface="Malgun Gothic"/>
                <a:cs typeface="Malgun Gothic"/>
              </a:rPr>
              <a:t>기기</a:t>
            </a:r>
            <a:endParaRPr sz="1650">
              <a:latin typeface="Malgun Gothic"/>
              <a:cs typeface="Malgun Gothic"/>
            </a:endParaRPr>
          </a:p>
        </p:txBody>
      </p:sp>
      <p:grpSp>
        <p:nvGrpSpPr>
          <p:cNvPr id="27" name="object 35">
            <a:extLst>
              <a:ext uri="{FF2B5EF4-FFF2-40B4-BE49-F238E27FC236}">
                <a16:creationId xmlns:a16="http://schemas.microsoft.com/office/drawing/2014/main" id="{239D473B-E2A3-0826-69E8-7D31A42D9816}"/>
              </a:ext>
            </a:extLst>
          </p:cNvPr>
          <p:cNvGrpSpPr/>
          <p:nvPr/>
        </p:nvGrpSpPr>
        <p:grpSpPr>
          <a:xfrm>
            <a:off x="818956" y="3902579"/>
            <a:ext cx="9343217" cy="1997710"/>
            <a:chOff x="818956" y="3902579"/>
            <a:chExt cx="9343217" cy="1997710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6277A8BA-3AC7-A273-B92F-EA24804409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956" y="4838529"/>
              <a:ext cx="58496" cy="100280"/>
            </a:xfrm>
            <a:prstGeom prst="rect">
              <a:avLst/>
            </a:prstGeom>
          </p:spPr>
        </p:pic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E4E64772-0347-346D-B206-210BCB6ADCB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956" y="5339931"/>
              <a:ext cx="58496" cy="100280"/>
            </a:xfrm>
            <a:prstGeom prst="rect">
              <a:avLst/>
            </a:prstGeom>
          </p:spPr>
        </p:pic>
        <p:sp>
          <p:nvSpPr>
            <p:cNvPr id="30" name="object 38">
              <a:extLst>
                <a:ext uri="{FF2B5EF4-FFF2-40B4-BE49-F238E27FC236}">
                  <a16:creationId xmlns:a16="http://schemas.microsoft.com/office/drawing/2014/main" id="{AE16DF4E-05A2-BEE4-4315-BD74E2F4B543}"/>
                </a:ext>
              </a:extLst>
            </p:cNvPr>
            <p:cNvSpPr/>
            <p:nvPr/>
          </p:nvSpPr>
          <p:spPr>
            <a:xfrm>
              <a:off x="5448568" y="3902579"/>
              <a:ext cx="4713605" cy="1997710"/>
            </a:xfrm>
            <a:custGeom>
              <a:avLst/>
              <a:gdLst/>
              <a:ahLst/>
              <a:cxnLst/>
              <a:rect l="l" t="t" r="r" b="b"/>
              <a:pathLst>
                <a:path w="4713605" h="1997710">
                  <a:moveTo>
                    <a:pt x="4646325" y="1997251"/>
                  </a:moveTo>
                  <a:lnTo>
                    <a:pt x="66853" y="1997251"/>
                  </a:lnTo>
                  <a:lnTo>
                    <a:pt x="60267" y="1996932"/>
                  </a:lnTo>
                  <a:lnTo>
                    <a:pt x="24462" y="1982101"/>
                  </a:lnTo>
                  <a:lnTo>
                    <a:pt x="2861" y="1949774"/>
                  </a:lnTo>
                  <a:lnTo>
                    <a:pt x="0" y="1930397"/>
                  </a:lnTo>
                  <a:lnTo>
                    <a:pt x="0" y="66853"/>
                  </a:lnTo>
                  <a:lnTo>
                    <a:pt x="11255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4646325" y="0"/>
                  </a:lnTo>
                  <a:lnTo>
                    <a:pt x="4683471" y="11256"/>
                  </a:lnTo>
                  <a:lnTo>
                    <a:pt x="4708087" y="41269"/>
                  </a:lnTo>
                  <a:lnTo>
                    <a:pt x="4713178" y="66853"/>
                  </a:lnTo>
                  <a:lnTo>
                    <a:pt x="4713178" y="1930397"/>
                  </a:lnTo>
                  <a:lnTo>
                    <a:pt x="4701920" y="1967545"/>
                  </a:lnTo>
                  <a:lnTo>
                    <a:pt x="4671906" y="1992161"/>
                  </a:lnTo>
                  <a:lnTo>
                    <a:pt x="4646325" y="199725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9">
              <a:extLst>
                <a:ext uri="{FF2B5EF4-FFF2-40B4-BE49-F238E27FC236}">
                  <a16:creationId xmlns:a16="http://schemas.microsoft.com/office/drawing/2014/main" id="{7173A8BF-520B-85B6-B930-D74D91AD1BC7}"/>
                </a:ext>
              </a:extLst>
            </p:cNvPr>
            <p:cNvSpPr/>
            <p:nvPr/>
          </p:nvSpPr>
          <p:spPr>
            <a:xfrm>
              <a:off x="5448568" y="3902579"/>
              <a:ext cx="4713605" cy="1997710"/>
            </a:xfrm>
            <a:custGeom>
              <a:avLst/>
              <a:gdLst/>
              <a:ahLst/>
              <a:cxnLst/>
              <a:rect l="l" t="t" r="r" b="b"/>
              <a:pathLst>
                <a:path w="4713605" h="1997710">
                  <a:moveTo>
                    <a:pt x="4646325" y="1997251"/>
                  </a:moveTo>
                  <a:lnTo>
                    <a:pt x="66853" y="1997251"/>
                  </a:lnTo>
                  <a:lnTo>
                    <a:pt x="60267" y="1996932"/>
                  </a:lnTo>
                  <a:lnTo>
                    <a:pt x="24462" y="1982101"/>
                  </a:lnTo>
                  <a:lnTo>
                    <a:pt x="2861" y="1949774"/>
                  </a:lnTo>
                  <a:lnTo>
                    <a:pt x="0" y="1930397"/>
                  </a:lnTo>
                  <a:lnTo>
                    <a:pt x="0" y="66853"/>
                  </a:lnTo>
                  <a:lnTo>
                    <a:pt x="11255" y="29704"/>
                  </a:lnTo>
                  <a:lnTo>
                    <a:pt x="41269" y="5088"/>
                  </a:lnTo>
                  <a:lnTo>
                    <a:pt x="66853" y="0"/>
                  </a:lnTo>
                  <a:lnTo>
                    <a:pt x="4646325" y="0"/>
                  </a:lnTo>
                  <a:lnTo>
                    <a:pt x="4678627" y="8356"/>
                  </a:lnTo>
                  <a:lnTo>
                    <a:pt x="63012" y="8356"/>
                  </a:lnTo>
                  <a:lnTo>
                    <a:pt x="59208" y="8731"/>
                  </a:lnTo>
                  <a:lnTo>
                    <a:pt x="22774" y="28205"/>
                  </a:lnTo>
                  <a:lnTo>
                    <a:pt x="8356" y="63012"/>
                  </a:lnTo>
                  <a:lnTo>
                    <a:pt x="8356" y="1934237"/>
                  </a:lnTo>
                  <a:lnTo>
                    <a:pt x="28205" y="1974476"/>
                  </a:lnTo>
                  <a:lnTo>
                    <a:pt x="63012" y="1988894"/>
                  </a:lnTo>
                  <a:lnTo>
                    <a:pt x="4678625" y="1988894"/>
                  </a:lnTo>
                  <a:lnTo>
                    <a:pt x="4677869" y="1989347"/>
                  </a:lnTo>
                  <a:lnTo>
                    <a:pt x="4671906" y="1992161"/>
                  </a:lnTo>
                  <a:lnTo>
                    <a:pt x="4665701" y="1994388"/>
                  </a:lnTo>
                  <a:lnTo>
                    <a:pt x="4659369" y="1995978"/>
                  </a:lnTo>
                  <a:lnTo>
                    <a:pt x="4652910" y="1996932"/>
                  </a:lnTo>
                  <a:lnTo>
                    <a:pt x="4646325" y="1997251"/>
                  </a:lnTo>
                  <a:close/>
                </a:path>
                <a:path w="4713605" h="1997710">
                  <a:moveTo>
                    <a:pt x="4678625" y="1988894"/>
                  </a:moveTo>
                  <a:lnTo>
                    <a:pt x="4650165" y="1988894"/>
                  </a:lnTo>
                  <a:lnTo>
                    <a:pt x="4653969" y="1988519"/>
                  </a:lnTo>
                  <a:lnTo>
                    <a:pt x="4661504" y="1987020"/>
                  </a:lnTo>
                  <a:lnTo>
                    <a:pt x="4697096" y="1959702"/>
                  </a:lnTo>
                  <a:lnTo>
                    <a:pt x="4704822" y="1934237"/>
                  </a:lnTo>
                  <a:lnTo>
                    <a:pt x="4704822" y="63012"/>
                  </a:lnTo>
                  <a:lnTo>
                    <a:pt x="4704552" y="60267"/>
                  </a:lnTo>
                  <a:lnTo>
                    <a:pt x="4704447" y="59208"/>
                  </a:lnTo>
                  <a:lnTo>
                    <a:pt x="4684971" y="22774"/>
                  </a:lnTo>
                  <a:lnTo>
                    <a:pt x="4650165" y="8356"/>
                  </a:lnTo>
                  <a:lnTo>
                    <a:pt x="4678627" y="8356"/>
                  </a:lnTo>
                  <a:lnTo>
                    <a:pt x="4708087" y="41269"/>
                  </a:lnTo>
                  <a:lnTo>
                    <a:pt x="4713178" y="66853"/>
                  </a:lnTo>
                  <a:lnTo>
                    <a:pt x="4713178" y="1930397"/>
                  </a:lnTo>
                  <a:lnTo>
                    <a:pt x="4701920" y="1967545"/>
                  </a:lnTo>
                  <a:lnTo>
                    <a:pt x="4683584" y="1985910"/>
                  </a:lnTo>
                  <a:lnTo>
                    <a:pt x="4678625" y="1988894"/>
                  </a:lnTo>
                  <a:close/>
                </a:path>
              </a:pathLst>
            </a:custGeom>
            <a:solidFill>
              <a:srgbClr val="64FFD9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08752A2D-C210-6FD1-92A8-8BEEC23DC60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7765" y="4186706"/>
              <a:ext cx="225630" cy="267414"/>
            </a:xfrm>
            <a:prstGeom prst="rect">
              <a:avLst/>
            </a:prstGeom>
          </p:spPr>
        </p:pic>
      </p:grpSp>
      <p:sp>
        <p:nvSpPr>
          <p:cNvPr id="34" name="object 42">
            <a:extLst>
              <a:ext uri="{FF2B5EF4-FFF2-40B4-BE49-F238E27FC236}">
                <a16:creationId xmlns:a16="http://schemas.microsoft.com/office/drawing/2014/main" id="{42C1F09B-AFC4-ED19-5564-F0B8B0BD4B53}"/>
              </a:ext>
            </a:extLst>
          </p:cNvPr>
          <p:cNvSpPr txBox="1"/>
          <p:nvPr/>
        </p:nvSpPr>
        <p:spPr>
          <a:xfrm>
            <a:off x="931607" y="4734564"/>
            <a:ext cx="4030979" cy="93789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46990">
              <a:lnSpc>
                <a:spcPct val="123400"/>
              </a:lnSpc>
              <a:spcBef>
                <a:spcPts val="130"/>
              </a:spcBef>
            </a:pPr>
            <a:r>
              <a:rPr sz="1100" spc="-45" dirty="0">
                <a:solidFill>
                  <a:srgbClr val="FFFFFF"/>
                </a:solidFill>
                <a:latin typeface="Malgun Gothic"/>
                <a:cs typeface="Malgun Gothic"/>
              </a:rPr>
              <a:t>펌프</a:t>
            </a:r>
            <a:r>
              <a:rPr sz="1100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1100" spc="-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압축기</a:t>
            </a:r>
            <a:r>
              <a:rPr sz="105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1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진동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</a:t>
            </a:r>
            <a:r>
              <a:rPr sz="1050" spc="-20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소음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</a:t>
            </a:r>
            <a:r>
              <a:rPr sz="1050" spc="-15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압력</a:t>
            </a:r>
            <a:r>
              <a:rPr sz="1050" spc="-7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변화를</a:t>
            </a:r>
            <a:r>
              <a:rPr sz="1050" spc="-6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분석하여</a:t>
            </a:r>
            <a:r>
              <a:rPr sz="1050" spc="-7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10" dirty="0">
                <a:solidFill>
                  <a:srgbClr val="D0D5DA"/>
                </a:solidFill>
                <a:latin typeface="Malgun Gothic"/>
                <a:cs typeface="Malgun Gothic"/>
              </a:rPr>
              <a:t>캐비테이션이나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베어링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손상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조기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발견</a:t>
            </a:r>
            <a:endParaRPr sz="1050">
              <a:latin typeface="Malgun Gothic"/>
              <a:cs typeface="Malgun Gothic"/>
            </a:endParaRPr>
          </a:p>
          <a:p>
            <a:pPr marL="12700" marR="5080">
              <a:lnSpc>
                <a:spcPct val="123400"/>
              </a:lnSpc>
              <a:spcBef>
                <a:spcPts val="750"/>
              </a:spcBef>
            </a:pPr>
            <a:r>
              <a:rPr sz="1000" dirty="0">
                <a:solidFill>
                  <a:srgbClr val="FFFFFF"/>
                </a:solidFill>
                <a:latin typeface="Malgun Gothic"/>
                <a:cs typeface="Malgun Gothic"/>
              </a:rPr>
              <a:t>보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일러</a:t>
            </a:r>
            <a:r>
              <a:rPr sz="1100" spc="-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1100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열</a:t>
            </a:r>
            <a:r>
              <a:rPr sz="1000" dirty="0">
                <a:solidFill>
                  <a:srgbClr val="FFFFFF"/>
                </a:solidFill>
                <a:latin typeface="Malgun Gothic"/>
                <a:cs typeface="Malgun Gothic"/>
              </a:rPr>
              <a:t>교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환기</a:t>
            </a:r>
            <a:r>
              <a:rPr sz="105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1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압력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</a:t>
            </a:r>
            <a:r>
              <a:rPr sz="1050" spc="-15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온도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,</a:t>
            </a:r>
            <a:r>
              <a:rPr sz="1050" spc="-10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수위</a:t>
            </a:r>
            <a:r>
              <a:rPr sz="1050" spc="-6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등을</a:t>
            </a:r>
            <a:r>
              <a:rPr sz="1050" spc="-6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모니터링하여</a:t>
            </a:r>
            <a:r>
              <a:rPr sz="1050" spc="-6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효율</a:t>
            </a:r>
            <a:r>
              <a:rPr sz="1050" spc="-6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저하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및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안전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문제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예방</a:t>
            </a:r>
            <a:endParaRPr sz="1050">
              <a:latin typeface="Malgun Gothic"/>
              <a:cs typeface="Malgun Gothic"/>
            </a:endParaRPr>
          </a:p>
        </p:txBody>
      </p:sp>
      <p:sp>
        <p:nvSpPr>
          <p:cNvPr id="35" name="object 43">
            <a:extLst>
              <a:ext uri="{FF2B5EF4-FFF2-40B4-BE49-F238E27FC236}">
                <a16:creationId xmlns:a16="http://schemas.microsoft.com/office/drawing/2014/main" id="{BB57C362-F231-76F6-AD09-9E91EA1C6C5A}"/>
              </a:ext>
            </a:extLst>
          </p:cNvPr>
          <p:cNvSpPr txBox="1"/>
          <p:nvPr/>
        </p:nvSpPr>
        <p:spPr>
          <a:xfrm>
            <a:off x="6196327" y="4232633"/>
            <a:ext cx="897890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60" dirty="0">
                <a:solidFill>
                  <a:srgbClr val="FFFFFF"/>
                </a:solidFill>
                <a:latin typeface="Malgun Gothic"/>
                <a:cs typeface="Malgun Gothic"/>
              </a:rPr>
              <a:t>선체</a:t>
            </a:r>
            <a:r>
              <a:rPr sz="1650" spc="-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Malgun Gothic"/>
                <a:cs typeface="Malgun Gothic"/>
              </a:rPr>
              <a:t>구</a:t>
            </a:r>
            <a:r>
              <a:rPr sz="1650" spc="-25" dirty="0">
                <a:solidFill>
                  <a:srgbClr val="FFFFFF"/>
                </a:solidFill>
                <a:latin typeface="Malgun Gothic"/>
                <a:cs typeface="Malgun Gothic"/>
              </a:rPr>
              <a:t>조</a:t>
            </a:r>
            <a:endParaRPr sz="1650">
              <a:latin typeface="Malgun Gothic"/>
              <a:cs typeface="Malgun Gothic"/>
            </a:endParaRPr>
          </a:p>
        </p:txBody>
      </p:sp>
      <p:grpSp>
        <p:nvGrpSpPr>
          <p:cNvPr id="36" name="object 44">
            <a:extLst>
              <a:ext uri="{FF2B5EF4-FFF2-40B4-BE49-F238E27FC236}">
                <a16:creationId xmlns:a16="http://schemas.microsoft.com/office/drawing/2014/main" id="{51B99464-B343-1DF9-269E-452DCCBED626}"/>
              </a:ext>
            </a:extLst>
          </p:cNvPr>
          <p:cNvGrpSpPr/>
          <p:nvPr/>
        </p:nvGrpSpPr>
        <p:grpSpPr>
          <a:xfrm>
            <a:off x="5732695" y="4838529"/>
            <a:ext cx="59055" cy="601980"/>
            <a:chOff x="5732695" y="4838529"/>
            <a:chExt cx="59055" cy="601980"/>
          </a:xfrm>
        </p:grpSpPr>
        <p:pic>
          <p:nvPicPr>
            <p:cNvPr id="37" name="object 45">
              <a:extLst>
                <a:ext uri="{FF2B5EF4-FFF2-40B4-BE49-F238E27FC236}">
                  <a16:creationId xmlns:a16="http://schemas.microsoft.com/office/drawing/2014/main" id="{9CBE0432-46EE-254A-8502-94D9B0709AE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2695" y="4838529"/>
              <a:ext cx="58496" cy="100280"/>
            </a:xfrm>
            <a:prstGeom prst="rect">
              <a:avLst/>
            </a:prstGeom>
          </p:spPr>
        </p:pic>
        <p:pic>
          <p:nvPicPr>
            <p:cNvPr id="38" name="object 46">
              <a:extLst>
                <a:ext uri="{FF2B5EF4-FFF2-40B4-BE49-F238E27FC236}">
                  <a16:creationId xmlns:a16="http://schemas.microsoft.com/office/drawing/2014/main" id="{05C76562-013B-75B7-CCF3-03B45895757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2695" y="5339930"/>
              <a:ext cx="58496" cy="100280"/>
            </a:xfrm>
            <a:prstGeom prst="rect">
              <a:avLst/>
            </a:prstGeom>
          </p:spPr>
        </p:pic>
      </p:grpSp>
      <p:sp>
        <p:nvSpPr>
          <p:cNvPr id="39" name="object 47">
            <a:extLst>
              <a:ext uri="{FF2B5EF4-FFF2-40B4-BE49-F238E27FC236}">
                <a16:creationId xmlns:a16="http://schemas.microsoft.com/office/drawing/2014/main" id="{929AB201-8F43-4C44-C1D8-9BF498AE8A6A}"/>
              </a:ext>
            </a:extLst>
          </p:cNvPr>
          <p:cNvSpPr txBox="1"/>
          <p:nvPr/>
        </p:nvSpPr>
        <p:spPr>
          <a:xfrm>
            <a:off x="5845346" y="4737945"/>
            <a:ext cx="4083685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3400"/>
              </a:lnSpc>
              <a:spcBef>
                <a:spcPts val="105"/>
              </a:spcBef>
            </a:pPr>
            <a:r>
              <a:rPr sz="1100" spc="-45" dirty="0">
                <a:solidFill>
                  <a:srgbClr val="FFFFFF"/>
                </a:solidFill>
                <a:latin typeface="Malgun Gothic"/>
                <a:cs typeface="Malgun Gothic"/>
              </a:rPr>
              <a:t>응력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1100" spc="-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피로</a:t>
            </a:r>
            <a:r>
              <a:rPr sz="1000" dirty="0">
                <a:solidFill>
                  <a:srgbClr val="FFFFFF"/>
                </a:solidFill>
                <a:latin typeface="Malgun Gothic"/>
                <a:cs typeface="Malgun Gothic"/>
              </a:rPr>
              <a:t>도</a:t>
            </a:r>
            <a:r>
              <a:rPr sz="1000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측정</a:t>
            </a:r>
            <a:r>
              <a:rPr sz="105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1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선체에</a:t>
            </a:r>
            <a:r>
              <a:rPr sz="1050" spc="-5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가해지는</a:t>
            </a:r>
            <a:r>
              <a:rPr sz="1050" spc="-5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응력과</a:t>
            </a:r>
            <a:r>
              <a:rPr sz="1050" spc="-5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피로도를</a:t>
            </a:r>
            <a:r>
              <a:rPr sz="1050" spc="-5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센서로</a:t>
            </a:r>
            <a:r>
              <a:rPr sz="1050" spc="-5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측정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하여</a:t>
            </a:r>
            <a:r>
              <a:rPr sz="1050" spc="-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구조적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손상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위험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평가</a:t>
            </a:r>
            <a:endParaRPr sz="1050">
              <a:latin typeface="Malgun Gothic"/>
              <a:cs typeface="Malgun Gothic"/>
            </a:endParaRPr>
          </a:p>
          <a:p>
            <a:pPr marL="12700" marR="41910">
              <a:lnSpc>
                <a:spcPct val="123400"/>
              </a:lnSpc>
              <a:spcBef>
                <a:spcPts val="750"/>
              </a:spcBef>
            </a:pPr>
            <a:r>
              <a:rPr sz="1100" spc="-50" dirty="0">
                <a:solidFill>
                  <a:srgbClr val="FFFFFF"/>
                </a:solidFill>
                <a:latin typeface="Malgun Gothic"/>
                <a:cs typeface="Malgun Gothic"/>
              </a:rPr>
              <a:t>디지털</a:t>
            </a:r>
            <a:r>
              <a:rPr sz="1100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00" dirty="0">
                <a:solidFill>
                  <a:srgbClr val="FFFFFF"/>
                </a:solidFill>
                <a:latin typeface="Malgun Gothic"/>
                <a:cs typeface="Malgun Gothic"/>
              </a:rPr>
              <a:t>트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윈</a:t>
            </a:r>
            <a:r>
              <a:rPr sz="1100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00" dirty="0">
                <a:solidFill>
                  <a:srgbClr val="FFFFFF"/>
                </a:solidFill>
                <a:latin typeface="Malgun Gothic"/>
                <a:cs typeface="Malgun Gothic"/>
              </a:rPr>
              <a:t>모</a:t>
            </a:r>
            <a:r>
              <a:rPr sz="1100" dirty="0">
                <a:solidFill>
                  <a:srgbClr val="FFFFFF"/>
                </a:solidFill>
                <a:latin typeface="Malgun Gothic"/>
                <a:cs typeface="Malgun Gothic"/>
              </a:rPr>
              <a:t>니터링</a:t>
            </a:r>
            <a:r>
              <a:rPr sz="105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1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50" spc="90" dirty="0">
                <a:solidFill>
                  <a:srgbClr val="D0D5DA"/>
                </a:solidFill>
                <a:latin typeface="Trebuchet MS"/>
                <a:cs typeface="Trebuchet MS"/>
              </a:rPr>
              <a:t>DNV</a:t>
            </a:r>
            <a:r>
              <a:rPr sz="1050" spc="90" dirty="0">
                <a:solidFill>
                  <a:srgbClr val="D0D5DA"/>
                </a:solidFill>
                <a:latin typeface="Malgun Gothic"/>
                <a:cs typeface="Malgun Gothic"/>
              </a:rPr>
              <a:t>의</a:t>
            </a:r>
            <a:r>
              <a:rPr sz="1050" spc="-3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90" dirty="0">
                <a:solidFill>
                  <a:srgbClr val="D0D5DA"/>
                </a:solidFill>
                <a:latin typeface="Trebuchet MS"/>
                <a:cs typeface="Trebuchet MS"/>
              </a:rPr>
              <a:t>'Nerves</a:t>
            </a:r>
            <a:r>
              <a:rPr sz="1050" spc="20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D0D5DA"/>
                </a:solidFill>
                <a:latin typeface="Trebuchet MS"/>
                <a:cs typeface="Trebuchet MS"/>
              </a:rPr>
              <a:t>of</a:t>
            </a:r>
            <a:r>
              <a:rPr sz="1050" spc="15" dirty="0">
                <a:solidFill>
                  <a:srgbClr val="D0D5DA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D0D5DA"/>
                </a:solidFill>
                <a:latin typeface="Trebuchet MS"/>
                <a:cs typeface="Trebuchet MS"/>
              </a:rPr>
              <a:t>Steel'</a:t>
            </a:r>
            <a:r>
              <a:rPr sz="1050" spc="55" dirty="0">
                <a:solidFill>
                  <a:srgbClr val="D0D5DA"/>
                </a:solidFill>
                <a:latin typeface="Malgun Gothic"/>
                <a:cs typeface="Malgun Gothic"/>
              </a:rPr>
              <a:t>과</a:t>
            </a:r>
            <a:r>
              <a:rPr sz="1050" spc="-3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같은</a:t>
            </a:r>
            <a:r>
              <a:rPr sz="1050" spc="-3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디지털</a:t>
            </a:r>
            <a:r>
              <a:rPr sz="1050" spc="-3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50" dirty="0">
                <a:solidFill>
                  <a:srgbClr val="D0D5DA"/>
                </a:solidFill>
                <a:latin typeface="Malgun Gothic"/>
                <a:cs typeface="Malgun Gothic"/>
              </a:rPr>
              <a:t>트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윈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기반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솔루션으로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선체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상태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D0D5DA"/>
                </a:solidFill>
                <a:latin typeface="Malgun Gothic"/>
                <a:cs typeface="Malgun Gothic"/>
              </a:rPr>
              <a:t>실시간</a:t>
            </a:r>
            <a:r>
              <a:rPr sz="1050" spc="-3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D0D5DA"/>
                </a:solidFill>
                <a:latin typeface="Malgun Gothic"/>
                <a:cs typeface="Malgun Gothic"/>
              </a:rPr>
              <a:t>관리</a:t>
            </a:r>
            <a:endParaRPr sz="1050">
              <a:latin typeface="Malgun Gothic"/>
              <a:cs typeface="Malgun Gothic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143B88-8C0D-4F17-6865-91C1CBBE101C}"/>
              </a:ext>
            </a:extLst>
          </p:cNvPr>
          <p:cNvSpPr txBox="1"/>
          <p:nvPr/>
        </p:nvSpPr>
        <p:spPr>
          <a:xfrm>
            <a:off x="534828" y="1042743"/>
            <a:ext cx="8101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함정 및 상선에서 </a:t>
            </a:r>
            <a:r>
              <a:rPr kumimoji="0" lang="en-US" altLang="ko-KR" sz="1150" b="0" i="0" u="none" strike="noStrike" kern="0" cap="none" spc="125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Trebuchet MS"/>
                <a:cs typeface="Trebuchet MS"/>
              </a:rPr>
              <a:t>CBM</a:t>
            </a:r>
            <a:r>
              <a:rPr kumimoji="0" lang="ko-KR" altLang="en-US" sz="1150" b="0" i="0" u="none" strike="noStrike" kern="0" cap="none" spc="125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은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 고장</a:t>
            </a:r>
            <a:r>
              <a:rPr kumimoji="0" lang="ko-KR" altLang="en-US" sz="1150" b="0" i="0" u="none" strike="noStrike" kern="0" cap="none" spc="5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발생 시</a:t>
            </a:r>
            <a:r>
              <a:rPr kumimoji="0" lang="ko-KR" altLang="en-US" sz="1150" b="0" i="0" u="none" strike="noStrike" kern="0" cap="none" spc="5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막대한 손실을</a:t>
            </a:r>
            <a:r>
              <a:rPr kumimoji="0" lang="ko-KR" altLang="en-US" sz="1150" b="0" i="0" u="none" strike="noStrike" kern="0" cap="none" spc="5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유발할 수</a:t>
            </a:r>
            <a:r>
              <a:rPr kumimoji="0" lang="ko-KR" altLang="en-US" sz="1150" b="0" i="0" u="none" strike="noStrike" kern="0" cap="none" spc="5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있는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8B00"/>
                </a:solidFill>
                <a:effectLst/>
                <a:uLnTx/>
                <a:uFillTx/>
                <a:latin typeface="Malgun Gothic"/>
                <a:cs typeface="Malgun Gothic"/>
              </a:rPr>
              <a:t>핵심</a:t>
            </a:r>
            <a:r>
              <a:rPr kumimoji="0" lang="ko-KR" altLang="en-US" sz="1200" b="0" i="0" u="none" strike="noStrike" kern="0" cap="none" spc="25" normalizeH="0" baseline="0" noProof="0" dirty="0">
                <a:ln>
                  <a:noFill/>
                </a:ln>
                <a:solidFill>
                  <a:srgbClr val="FF8B00"/>
                </a:solidFill>
                <a:effectLst/>
                <a:uLnTx/>
                <a:uFillTx/>
                <a:latin typeface="Malgun Gothic"/>
                <a:cs typeface="Malgun Gothic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8B00"/>
                </a:solidFill>
                <a:effectLst/>
                <a:uLnTx/>
                <a:uFillTx/>
                <a:latin typeface="Malgun Gothic"/>
                <a:cs typeface="Malgun Gothic"/>
              </a:rPr>
              <a:t>시스템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과</a:t>
            </a:r>
            <a:r>
              <a:rPr kumimoji="0" lang="ko-KR" altLang="en-US" sz="1150" b="0" i="0" u="none" strike="noStrike" kern="0" cap="none" spc="5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8B00"/>
                </a:solidFill>
                <a:effectLst/>
                <a:uLnTx/>
                <a:uFillTx/>
                <a:latin typeface="Malgun Gothic"/>
                <a:cs typeface="Malgun Gothic"/>
              </a:rPr>
              <a:t>기계</a:t>
            </a:r>
            <a:r>
              <a:rPr kumimoji="0" lang="ko-KR" altLang="en-US" sz="1200" b="0" i="0" u="none" strike="noStrike" kern="0" cap="none" spc="25" normalizeH="0" baseline="0" noProof="0" dirty="0">
                <a:ln>
                  <a:noFill/>
                </a:ln>
                <a:solidFill>
                  <a:srgbClr val="FF8B00"/>
                </a:solidFill>
                <a:effectLst/>
                <a:uLnTx/>
                <a:uFillTx/>
                <a:latin typeface="Malgun Gothic"/>
                <a:cs typeface="Malgun Gothic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8B00"/>
                </a:solidFill>
                <a:effectLst/>
                <a:uLnTx/>
                <a:uFillTx/>
                <a:latin typeface="Malgun Gothic"/>
                <a:cs typeface="Malgun Gothic"/>
              </a:rPr>
              <a:t>장비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를 중심으로</a:t>
            </a:r>
            <a:r>
              <a:rPr kumimoji="0" lang="ko-KR" altLang="en-US" sz="1150" b="0" i="0" u="none" strike="noStrike" kern="0" cap="none" spc="5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 </a:t>
            </a:r>
            <a:r>
              <a:rPr kumimoji="0" lang="ko-KR" altLang="en-US" sz="1150" b="0" i="0" u="none" strike="noStrike" kern="0" cap="none" spc="-10" normalizeH="0" baseline="0" noProof="0" dirty="0">
                <a:ln>
                  <a:noFill/>
                </a:ln>
                <a:solidFill>
                  <a:srgbClr val="D0D5DA"/>
                </a:solidFill>
                <a:effectLst/>
                <a:uLnTx/>
                <a:uFillTx/>
                <a:latin typeface="Malgun Gothic"/>
                <a:cs typeface="Malgun Gothic"/>
              </a:rPr>
              <a:t>적용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AFBFF-C3E4-8710-2E3C-61064DF1136A}"/>
              </a:ext>
            </a:extLst>
          </p:cNvPr>
          <p:cNvSpPr txBox="1"/>
          <p:nvPr/>
        </p:nvSpPr>
        <p:spPr>
          <a:xfrm>
            <a:off x="220131" y="309033"/>
            <a:ext cx="53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선박 데이터</a:t>
            </a:r>
          </a:p>
        </p:txBody>
      </p:sp>
    </p:spTree>
    <p:extLst>
      <p:ext uri="{BB962C8B-B14F-4D97-AF65-F5344CB8AC3E}">
        <p14:creationId xmlns:p14="http://schemas.microsoft.com/office/powerpoint/2010/main" val="374432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4AA3AE-18A5-7B49-5096-48CDD4949277}"/>
              </a:ext>
            </a:extLst>
          </p:cNvPr>
          <p:cNvSpPr txBox="1"/>
          <p:nvPr/>
        </p:nvSpPr>
        <p:spPr>
          <a:xfrm>
            <a:off x="467995" y="1340135"/>
            <a:ext cx="11256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ko-KR" sz="1200" b="0" u="none" strike="noStrike" dirty="0">
                <a:solidFill>
                  <a:schemeClr val="bg1"/>
                </a:solidFill>
                <a:effectLst/>
                <a:uFillTx/>
                <a:latin typeface="NotoSansKR"/>
                <a:ea typeface="NotoSansKR"/>
              </a:rPr>
              <a:t>함정과 상선의 원격 모니터링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uFillTx/>
                <a:latin typeface="NotoSansKR"/>
                <a:ea typeface="NotoSansKR"/>
              </a:rPr>
              <a:t>, </a:t>
            </a:r>
            <a:r>
              <a:rPr lang="zh-CN" altLang="ko-KR" sz="1200" b="0" u="none" strike="noStrike" dirty="0">
                <a:solidFill>
                  <a:schemeClr val="bg1"/>
                </a:solidFill>
                <a:effectLst/>
                <a:uFillTx/>
                <a:latin typeface="NotoSansKR"/>
                <a:ea typeface="NotoSansKR"/>
              </a:rPr>
              <a:t>제어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uFillTx/>
                <a:latin typeface="NotoSansKR"/>
                <a:ea typeface="NotoSansKR"/>
              </a:rPr>
              <a:t>, </a:t>
            </a:r>
            <a:r>
              <a:rPr lang="zh-CN" altLang="ko-KR" sz="1200" b="0" u="none" strike="noStrike" dirty="0">
                <a:solidFill>
                  <a:schemeClr val="bg1"/>
                </a:solidFill>
                <a:effectLst/>
                <a:uFillTx/>
                <a:latin typeface="NotoSansKR"/>
                <a:ea typeface="NotoSansKR"/>
              </a:rPr>
              <a:t>유지보수를 위한 핵심 기술로 자리 잡고 있습니다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uFillTx/>
                <a:latin typeface="NotoSansKR"/>
                <a:ea typeface="NotoSansKR"/>
              </a:rPr>
              <a:t>. </a:t>
            </a:r>
            <a:r>
              <a:rPr lang="zh-CN" altLang="ko-KR" sz="1200" b="0" u="none" strike="noStrike" dirty="0">
                <a:solidFill>
                  <a:schemeClr val="bg1"/>
                </a:solidFill>
                <a:effectLst/>
                <a:uFillTx/>
                <a:latin typeface="NotoSansKR"/>
                <a:ea typeface="NotoSansKR"/>
              </a:rPr>
              <a:t>이를 통해 선박 소유주와 관리자는 전 세계 어디</a:t>
            </a:r>
            <a:r>
              <a:rPr lang="zh-CN" altLang="ko-KR" sz="1200" dirty="0">
                <a:solidFill>
                  <a:srgbClr val="E5E7EB"/>
                </a:solidFill>
                <a:latin typeface="NotoSansKR"/>
                <a:ea typeface="NotoSansKR"/>
              </a:rPr>
              <a:t>에서든 선박의 상태를 파악하고 필요한 조치</a:t>
            </a:r>
            <a:r>
              <a:rPr lang="ko-KR" altLang="en-US" sz="1200" dirty="0">
                <a:solidFill>
                  <a:srgbClr val="E5E7EB"/>
                </a:solidFill>
                <a:latin typeface="NotoSansKR"/>
                <a:ea typeface="NotoSansKR"/>
              </a:rPr>
              <a:t>를 취함</a:t>
            </a:r>
            <a:endParaRPr lang="en-US" altLang="ko-KR" sz="1200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6141FFD-B0C9-8EED-9BE7-A928FA4D1ED4}"/>
              </a:ext>
            </a:extLst>
          </p:cNvPr>
          <p:cNvGrpSpPr/>
          <p:nvPr/>
        </p:nvGrpSpPr>
        <p:grpSpPr>
          <a:xfrm>
            <a:off x="944600" y="2225160"/>
            <a:ext cx="9894600" cy="3727440"/>
            <a:chOff x="401040" y="1905120"/>
            <a:chExt cx="9894600" cy="3727440"/>
          </a:xfrm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648C97DD-5BEB-0101-E0FB-62C061FE8E53}"/>
                </a:ext>
              </a:extLst>
            </p:cNvPr>
            <p:cNvSpPr/>
            <p:nvPr/>
          </p:nvSpPr>
          <p:spPr>
            <a:xfrm>
              <a:off x="401040" y="2456640"/>
              <a:ext cx="33840" cy="1103400"/>
            </a:xfrm>
            <a:custGeom>
              <a:avLst/>
              <a:gdLst/>
              <a:ahLst/>
              <a:cxnLst/>
              <a:rect l="0" t="0" r="r" b="b"/>
              <a:pathLst>
                <a:path w="94" h="3065">
                  <a:moveTo>
                    <a:pt x="0" y="0"/>
                  </a:moveTo>
                  <a:lnTo>
                    <a:pt x="94" y="0"/>
                  </a:lnTo>
                  <a:lnTo>
                    <a:pt x="94" y="3065"/>
                  </a:lnTo>
                  <a:lnTo>
                    <a:pt x="0" y="3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82F6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FFFFFF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B6A7FA0-B3EE-901F-CEA0-5596163C37F0}"/>
                </a:ext>
              </a:extLst>
            </p:cNvPr>
            <p:cNvSpPr/>
            <p:nvPr/>
          </p:nvSpPr>
          <p:spPr>
            <a:xfrm>
              <a:off x="401040" y="1905120"/>
              <a:ext cx="417960" cy="418320"/>
            </a:xfrm>
            <a:custGeom>
              <a:avLst/>
              <a:gdLst/>
              <a:ahLst/>
              <a:cxnLst/>
              <a:rect l="0" t="0" r="r" b="b"/>
              <a:pathLst>
                <a:path w="1161" h="1162">
                  <a:moveTo>
                    <a:pt x="1161" y="580"/>
                  </a:moveTo>
                  <a:cubicBezTo>
                    <a:pt x="1161" y="599"/>
                    <a:pt x="1160" y="618"/>
                    <a:pt x="1159" y="637"/>
                  </a:cubicBezTo>
                  <a:cubicBezTo>
                    <a:pt x="1157" y="656"/>
                    <a:pt x="1154" y="675"/>
                    <a:pt x="1150" y="694"/>
                  </a:cubicBezTo>
                  <a:cubicBezTo>
                    <a:pt x="1147" y="712"/>
                    <a:pt x="1142" y="731"/>
                    <a:pt x="1136" y="749"/>
                  </a:cubicBezTo>
                  <a:cubicBezTo>
                    <a:pt x="1131" y="767"/>
                    <a:pt x="1124" y="785"/>
                    <a:pt x="1117" y="802"/>
                  </a:cubicBezTo>
                  <a:cubicBezTo>
                    <a:pt x="1110" y="820"/>
                    <a:pt x="1102" y="837"/>
                    <a:pt x="1093" y="854"/>
                  </a:cubicBezTo>
                  <a:cubicBezTo>
                    <a:pt x="1084" y="871"/>
                    <a:pt x="1074" y="887"/>
                    <a:pt x="1064" y="903"/>
                  </a:cubicBezTo>
                  <a:cubicBezTo>
                    <a:pt x="1053" y="919"/>
                    <a:pt x="1042" y="934"/>
                    <a:pt x="1030" y="949"/>
                  </a:cubicBezTo>
                  <a:cubicBezTo>
                    <a:pt x="1018" y="963"/>
                    <a:pt x="1005" y="977"/>
                    <a:pt x="991" y="991"/>
                  </a:cubicBezTo>
                  <a:cubicBezTo>
                    <a:pt x="978" y="1004"/>
                    <a:pt x="964" y="1017"/>
                    <a:pt x="949" y="1029"/>
                  </a:cubicBezTo>
                  <a:cubicBezTo>
                    <a:pt x="935" y="1041"/>
                    <a:pt x="919" y="1052"/>
                    <a:pt x="903" y="1063"/>
                  </a:cubicBezTo>
                  <a:cubicBezTo>
                    <a:pt x="888" y="1073"/>
                    <a:pt x="871" y="1083"/>
                    <a:pt x="855" y="1093"/>
                  </a:cubicBezTo>
                  <a:cubicBezTo>
                    <a:pt x="838" y="1102"/>
                    <a:pt x="821" y="1110"/>
                    <a:pt x="803" y="1118"/>
                  </a:cubicBezTo>
                  <a:cubicBezTo>
                    <a:pt x="786" y="1125"/>
                    <a:pt x="768" y="1131"/>
                    <a:pt x="750" y="1137"/>
                  </a:cubicBezTo>
                  <a:cubicBezTo>
                    <a:pt x="731" y="1142"/>
                    <a:pt x="713" y="1147"/>
                    <a:pt x="694" y="1151"/>
                  </a:cubicBezTo>
                  <a:cubicBezTo>
                    <a:pt x="676" y="1154"/>
                    <a:pt x="657" y="1157"/>
                    <a:pt x="638" y="1159"/>
                  </a:cubicBezTo>
                  <a:cubicBezTo>
                    <a:pt x="618" y="1161"/>
                    <a:pt x="599" y="1162"/>
                    <a:pt x="580" y="1162"/>
                  </a:cubicBezTo>
                  <a:cubicBezTo>
                    <a:pt x="561" y="1162"/>
                    <a:pt x="542" y="1161"/>
                    <a:pt x="523" y="1159"/>
                  </a:cubicBezTo>
                  <a:cubicBezTo>
                    <a:pt x="504" y="1157"/>
                    <a:pt x="485" y="1154"/>
                    <a:pt x="467" y="1151"/>
                  </a:cubicBezTo>
                  <a:cubicBezTo>
                    <a:pt x="448" y="1147"/>
                    <a:pt x="430" y="1142"/>
                    <a:pt x="412" y="1137"/>
                  </a:cubicBezTo>
                  <a:cubicBezTo>
                    <a:pt x="393" y="1131"/>
                    <a:pt x="376" y="1125"/>
                    <a:pt x="358" y="1118"/>
                  </a:cubicBezTo>
                  <a:cubicBezTo>
                    <a:pt x="340" y="1110"/>
                    <a:pt x="323" y="1102"/>
                    <a:pt x="306" y="1093"/>
                  </a:cubicBezTo>
                  <a:cubicBezTo>
                    <a:pt x="290" y="1083"/>
                    <a:pt x="273" y="1073"/>
                    <a:pt x="258" y="1063"/>
                  </a:cubicBezTo>
                  <a:cubicBezTo>
                    <a:pt x="242" y="1052"/>
                    <a:pt x="227" y="1041"/>
                    <a:pt x="212" y="1029"/>
                  </a:cubicBezTo>
                  <a:cubicBezTo>
                    <a:pt x="197" y="1017"/>
                    <a:pt x="183" y="1004"/>
                    <a:pt x="170" y="991"/>
                  </a:cubicBezTo>
                  <a:cubicBezTo>
                    <a:pt x="156" y="977"/>
                    <a:pt x="144" y="963"/>
                    <a:pt x="131" y="949"/>
                  </a:cubicBezTo>
                  <a:cubicBezTo>
                    <a:pt x="119" y="934"/>
                    <a:pt x="108" y="919"/>
                    <a:pt x="98" y="903"/>
                  </a:cubicBezTo>
                  <a:cubicBezTo>
                    <a:pt x="87" y="887"/>
                    <a:pt x="77" y="871"/>
                    <a:pt x="68" y="854"/>
                  </a:cubicBezTo>
                  <a:cubicBezTo>
                    <a:pt x="59" y="837"/>
                    <a:pt x="51" y="820"/>
                    <a:pt x="44" y="802"/>
                  </a:cubicBezTo>
                  <a:cubicBezTo>
                    <a:pt x="37" y="785"/>
                    <a:pt x="30" y="767"/>
                    <a:pt x="25" y="749"/>
                  </a:cubicBezTo>
                  <a:cubicBezTo>
                    <a:pt x="19" y="731"/>
                    <a:pt x="15" y="712"/>
                    <a:pt x="11" y="694"/>
                  </a:cubicBezTo>
                  <a:cubicBezTo>
                    <a:pt x="7" y="675"/>
                    <a:pt x="4" y="656"/>
                    <a:pt x="3" y="637"/>
                  </a:cubicBezTo>
                  <a:cubicBezTo>
                    <a:pt x="1" y="618"/>
                    <a:pt x="0" y="599"/>
                    <a:pt x="0" y="580"/>
                  </a:cubicBezTo>
                  <a:cubicBezTo>
                    <a:pt x="0" y="561"/>
                    <a:pt x="1" y="542"/>
                    <a:pt x="3" y="524"/>
                  </a:cubicBezTo>
                  <a:cubicBezTo>
                    <a:pt x="4" y="505"/>
                    <a:pt x="7" y="486"/>
                    <a:pt x="11" y="467"/>
                  </a:cubicBezTo>
                  <a:cubicBezTo>
                    <a:pt x="15" y="449"/>
                    <a:pt x="19" y="430"/>
                    <a:pt x="25" y="412"/>
                  </a:cubicBezTo>
                  <a:cubicBezTo>
                    <a:pt x="30" y="394"/>
                    <a:pt x="37" y="376"/>
                    <a:pt x="44" y="358"/>
                  </a:cubicBezTo>
                  <a:cubicBezTo>
                    <a:pt x="51" y="341"/>
                    <a:pt x="59" y="324"/>
                    <a:pt x="68" y="307"/>
                  </a:cubicBezTo>
                  <a:cubicBezTo>
                    <a:pt x="77" y="290"/>
                    <a:pt x="87" y="274"/>
                    <a:pt x="98" y="258"/>
                  </a:cubicBezTo>
                  <a:cubicBezTo>
                    <a:pt x="108" y="242"/>
                    <a:pt x="119" y="227"/>
                    <a:pt x="131" y="212"/>
                  </a:cubicBezTo>
                  <a:cubicBezTo>
                    <a:pt x="144" y="198"/>
                    <a:pt x="156" y="183"/>
                    <a:pt x="170" y="170"/>
                  </a:cubicBezTo>
                  <a:cubicBezTo>
                    <a:pt x="183" y="157"/>
                    <a:pt x="197" y="144"/>
                    <a:pt x="212" y="132"/>
                  </a:cubicBezTo>
                  <a:cubicBezTo>
                    <a:pt x="227" y="120"/>
                    <a:pt x="242" y="108"/>
                    <a:pt x="258" y="98"/>
                  </a:cubicBezTo>
                  <a:cubicBezTo>
                    <a:pt x="273" y="87"/>
                    <a:pt x="290" y="78"/>
                    <a:pt x="306" y="69"/>
                  </a:cubicBezTo>
                  <a:cubicBezTo>
                    <a:pt x="323" y="60"/>
                    <a:pt x="340" y="52"/>
                    <a:pt x="358" y="44"/>
                  </a:cubicBezTo>
                  <a:cubicBezTo>
                    <a:pt x="376" y="37"/>
                    <a:pt x="393" y="31"/>
                    <a:pt x="412" y="25"/>
                  </a:cubicBezTo>
                  <a:cubicBezTo>
                    <a:pt x="430" y="20"/>
                    <a:pt x="448" y="15"/>
                    <a:pt x="467" y="11"/>
                  </a:cubicBezTo>
                  <a:cubicBezTo>
                    <a:pt x="485" y="8"/>
                    <a:pt x="504" y="5"/>
                    <a:pt x="523" y="3"/>
                  </a:cubicBezTo>
                  <a:cubicBezTo>
                    <a:pt x="542" y="1"/>
                    <a:pt x="561" y="0"/>
                    <a:pt x="580" y="0"/>
                  </a:cubicBezTo>
                  <a:cubicBezTo>
                    <a:pt x="599" y="0"/>
                    <a:pt x="618" y="1"/>
                    <a:pt x="638" y="3"/>
                  </a:cubicBezTo>
                  <a:cubicBezTo>
                    <a:pt x="657" y="5"/>
                    <a:pt x="676" y="8"/>
                    <a:pt x="694" y="11"/>
                  </a:cubicBezTo>
                  <a:cubicBezTo>
                    <a:pt x="713" y="15"/>
                    <a:pt x="731" y="20"/>
                    <a:pt x="750" y="25"/>
                  </a:cubicBezTo>
                  <a:cubicBezTo>
                    <a:pt x="768" y="31"/>
                    <a:pt x="786" y="37"/>
                    <a:pt x="803" y="44"/>
                  </a:cubicBezTo>
                  <a:cubicBezTo>
                    <a:pt x="821" y="52"/>
                    <a:pt x="838" y="60"/>
                    <a:pt x="855" y="69"/>
                  </a:cubicBezTo>
                  <a:cubicBezTo>
                    <a:pt x="871" y="78"/>
                    <a:pt x="888" y="87"/>
                    <a:pt x="903" y="98"/>
                  </a:cubicBezTo>
                  <a:cubicBezTo>
                    <a:pt x="919" y="108"/>
                    <a:pt x="935" y="120"/>
                    <a:pt x="949" y="132"/>
                  </a:cubicBezTo>
                  <a:cubicBezTo>
                    <a:pt x="964" y="144"/>
                    <a:pt x="978" y="157"/>
                    <a:pt x="991" y="170"/>
                  </a:cubicBezTo>
                  <a:cubicBezTo>
                    <a:pt x="1005" y="183"/>
                    <a:pt x="1018" y="198"/>
                    <a:pt x="1030" y="212"/>
                  </a:cubicBezTo>
                  <a:cubicBezTo>
                    <a:pt x="1042" y="227"/>
                    <a:pt x="1053" y="242"/>
                    <a:pt x="1064" y="258"/>
                  </a:cubicBezTo>
                  <a:cubicBezTo>
                    <a:pt x="1074" y="274"/>
                    <a:pt x="1084" y="290"/>
                    <a:pt x="1093" y="307"/>
                  </a:cubicBezTo>
                  <a:cubicBezTo>
                    <a:pt x="1102" y="324"/>
                    <a:pt x="1110" y="341"/>
                    <a:pt x="1117" y="358"/>
                  </a:cubicBezTo>
                  <a:cubicBezTo>
                    <a:pt x="1124" y="376"/>
                    <a:pt x="1131" y="394"/>
                    <a:pt x="1136" y="412"/>
                  </a:cubicBezTo>
                  <a:cubicBezTo>
                    <a:pt x="1142" y="430"/>
                    <a:pt x="1147" y="449"/>
                    <a:pt x="1150" y="467"/>
                  </a:cubicBezTo>
                  <a:cubicBezTo>
                    <a:pt x="1154" y="486"/>
                    <a:pt x="1157" y="505"/>
                    <a:pt x="1159" y="524"/>
                  </a:cubicBezTo>
                  <a:cubicBezTo>
                    <a:pt x="1160" y="542"/>
                    <a:pt x="1161" y="561"/>
                    <a:pt x="1161" y="580"/>
                  </a:cubicBezTo>
                  <a:close/>
                </a:path>
              </a:pathLst>
            </a:custGeom>
            <a:solidFill>
              <a:srgbClr val="1E40A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FFFFFF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B708B562-5F13-D31D-C12F-A151C5B496D4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501480" y="1980360"/>
              <a:ext cx="225360" cy="2671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633801-6574-9526-928B-4022834DBE12}"/>
                </a:ext>
              </a:extLst>
            </p:cNvPr>
            <p:cNvSpPr txBox="1"/>
            <p:nvPr/>
          </p:nvSpPr>
          <p:spPr>
            <a:xfrm>
              <a:off x="944280" y="2011680"/>
              <a:ext cx="854401" cy="243143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580" b="0" u="none" strike="noStrike" dirty="0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함정 분야</a:t>
              </a:r>
              <a:endParaRPr lang="en-US" sz="1580" b="0" u="none" strike="noStrike" dirty="0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0001A30-8BEC-23DD-40BC-BF382EBC43C4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568080" y="2791080"/>
              <a:ext cx="133200" cy="133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A0BF9B-3A61-089B-5514-F0325668728D}"/>
                </a:ext>
              </a:extLst>
            </p:cNvPr>
            <p:cNvSpPr txBox="1"/>
            <p:nvPr/>
          </p:nvSpPr>
          <p:spPr>
            <a:xfrm>
              <a:off x="568080" y="2485440"/>
              <a:ext cx="1790280" cy="24408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320" b="0" u="none" strike="noStrike">
                  <a:solidFill>
                    <a:srgbClr val="93C5FD"/>
                  </a:solidFill>
                  <a:effectLst/>
                  <a:uFillTx/>
                  <a:latin typeface="NotoSansKR"/>
                  <a:ea typeface="NotoSansKR"/>
                </a:rPr>
                <a:t>미 해군</a:t>
              </a:r>
              <a:r>
                <a:rPr lang="en-US" sz="1320" b="0" u="none" strike="noStrike">
                  <a:solidFill>
                    <a:srgbClr val="93C5FD"/>
                  </a:solidFill>
                  <a:effectLst/>
                  <a:uFillTx/>
                  <a:latin typeface="NotoSansKR"/>
                  <a:ea typeface="NotoSansKR"/>
                </a:rPr>
                <a:t>(US Navy) </a:t>
              </a:r>
              <a:r>
                <a:rPr lang="zh-CN" sz="1320" b="0" u="none" strike="noStrike">
                  <a:solidFill>
                    <a:srgbClr val="93C5FD"/>
                  </a:solidFill>
                  <a:effectLst/>
                  <a:uFillTx/>
                  <a:latin typeface="NotoSansKR"/>
                  <a:ea typeface="NotoSansKR"/>
                </a:rPr>
                <a:t>사례</a:t>
              </a:r>
              <a:endParaRPr lang="en-US" sz="13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6C83D8A-4D2D-D895-78F1-75A410AC4E55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568080" y="3092040"/>
              <a:ext cx="133200" cy="133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B7AE09-2E5B-2B62-55C5-93D3030AC04B}"/>
                </a:ext>
              </a:extLst>
            </p:cNvPr>
            <p:cNvSpPr txBox="1"/>
            <p:nvPr/>
          </p:nvSpPr>
          <p:spPr>
            <a:xfrm>
              <a:off x="768960" y="2792520"/>
              <a:ext cx="237168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함정에 소프트웨어 도구를 더 신속하게 배포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C547EBC-4CD3-A64C-97A9-052363893EF4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568080" y="3393000"/>
              <a:ext cx="133200" cy="133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896105-3755-C4EC-62ED-4A3F034494DE}"/>
                </a:ext>
              </a:extLst>
            </p:cNvPr>
            <p:cNvSpPr txBox="1"/>
            <p:nvPr/>
          </p:nvSpPr>
          <p:spPr>
            <a:xfrm>
              <a:off x="768960" y="3093120"/>
              <a:ext cx="212508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물리적 실험실 환경에 대한 의존도 감소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6E8026-1EF4-B397-E65A-273D0F1434E6}"/>
                </a:ext>
              </a:extLst>
            </p:cNvPr>
            <p:cNvSpPr txBox="1"/>
            <p:nvPr/>
          </p:nvSpPr>
          <p:spPr>
            <a:xfrm>
              <a:off x="768960" y="3394080"/>
              <a:ext cx="135468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분산된 팀 간의 협업 증진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974F0C2-4F80-70E8-F0E9-A902289F64A8}"/>
                </a:ext>
              </a:extLst>
            </p:cNvPr>
            <p:cNvSpPr/>
            <p:nvPr/>
          </p:nvSpPr>
          <p:spPr>
            <a:xfrm>
              <a:off x="5448240" y="2456640"/>
              <a:ext cx="33840" cy="1471320"/>
            </a:xfrm>
            <a:custGeom>
              <a:avLst/>
              <a:gdLst/>
              <a:ahLst/>
              <a:cxnLst/>
              <a:rect l="0" t="0" r="r" b="b"/>
              <a:pathLst>
                <a:path w="94" h="4087">
                  <a:moveTo>
                    <a:pt x="0" y="0"/>
                  </a:moveTo>
                  <a:lnTo>
                    <a:pt x="94" y="0"/>
                  </a:lnTo>
                  <a:lnTo>
                    <a:pt x="94" y="4087"/>
                  </a:lnTo>
                  <a:lnTo>
                    <a:pt x="0" y="4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B981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2115AFAE-0C50-9684-BEC0-75C72B323743}"/>
                </a:ext>
              </a:extLst>
            </p:cNvPr>
            <p:cNvSpPr/>
            <p:nvPr/>
          </p:nvSpPr>
          <p:spPr>
            <a:xfrm>
              <a:off x="5448240" y="1905120"/>
              <a:ext cx="418320" cy="418320"/>
            </a:xfrm>
            <a:custGeom>
              <a:avLst/>
              <a:gdLst/>
              <a:ahLst/>
              <a:cxnLst/>
              <a:rect l="0" t="0" r="r" b="b"/>
              <a:pathLst>
                <a:path w="1162" h="1162">
                  <a:moveTo>
                    <a:pt x="1162" y="580"/>
                  </a:moveTo>
                  <a:cubicBezTo>
                    <a:pt x="1162" y="599"/>
                    <a:pt x="1161" y="618"/>
                    <a:pt x="1159" y="637"/>
                  </a:cubicBezTo>
                  <a:cubicBezTo>
                    <a:pt x="1157" y="656"/>
                    <a:pt x="1155" y="675"/>
                    <a:pt x="1151" y="694"/>
                  </a:cubicBezTo>
                  <a:cubicBezTo>
                    <a:pt x="1147" y="712"/>
                    <a:pt x="1143" y="731"/>
                    <a:pt x="1137" y="749"/>
                  </a:cubicBezTo>
                  <a:cubicBezTo>
                    <a:pt x="1132" y="767"/>
                    <a:pt x="1125" y="785"/>
                    <a:pt x="1118" y="802"/>
                  </a:cubicBezTo>
                  <a:cubicBezTo>
                    <a:pt x="1111" y="820"/>
                    <a:pt x="1103" y="837"/>
                    <a:pt x="1094" y="854"/>
                  </a:cubicBezTo>
                  <a:cubicBezTo>
                    <a:pt x="1085" y="871"/>
                    <a:pt x="1075" y="887"/>
                    <a:pt x="1064" y="903"/>
                  </a:cubicBezTo>
                  <a:cubicBezTo>
                    <a:pt x="1054" y="919"/>
                    <a:pt x="1042" y="934"/>
                    <a:pt x="1030" y="949"/>
                  </a:cubicBezTo>
                  <a:cubicBezTo>
                    <a:pt x="1018" y="963"/>
                    <a:pt x="1006" y="977"/>
                    <a:pt x="992" y="991"/>
                  </a:cubicBezTo>
                  <a:cubicBezTo>
                    <a:pt x="979" y="1004"/>
                    <a:pt x="965" y="1017"/>
                    <a:pt x="950" y="1029"/>
                  </a:cubicBezTo>
                  <a:cubicBezTo>
                    <a:pt x="935" y="1041"/>
                    <a:pt x="920" y="1052"/>
                    <a:pt x="904" y="1063"/>
                  </a:cubicBezTo>
                  <a:cubicBezTo>
                    <a:pt x="888" y="1073"/>
                    <a:pt x="872" y="1083"/>
                    <a:pt x="855" y="1093"/>
                  </a:cubicBezTo>
                  <a:cubicBezTo>
                    <a:pt x="839" y="1102"/>
                    <a:pt x="821" y="1110"/>
                    <a:pt x="804" y="1118"/>
                  </a:cubicBezTo>
                  <a:cubicBezTo>
                    <a:pt x="786" y="1125"/>
                    <a:pt x="768" y="1131"/>
                    <a:pt x="750" y="1137"/>
                  </a:cubicBezTo>
                  <a:cubicBezTo>
                    <a:pt x="732" y="1142"/>
                    <a:pt x="714" y="1147"/>
                    <a:pt x="695" y="1151"/>
                  </a:cubicBezTo>
                  <a:cubicBezTo>
                    <a:pt x="676" y="1154"/>
                    <a:pt x="658" y="1157"/>
                    <a:pt x="639" y="1159"/>
                  </a:cubicBezTo>
                  <a:cubicBezTo>
                    <a:pt x="620" y="1161"/>
                    <a:pt x="601" y="1162"/>
                    <a:pt x="582" y="1162"/>
                  </a:cubicBezTo>
                  <a:cubicBezTo>
                    <a:pt x="563" y="1162"/>
                    <a:pt x="544" y="1161"/>
                    <a:pt x="524" y="1159"/>
                  </a:cubicBezTo>
                  <a:cubicBezTo>
                    <a:pt x="505" y="1157"/>
                    <a:pt x="486" y="1154"/>
                    <a:pt x="468" y="1151"/>
                  </a:cubicBezTo>
                  <a:cubicBezTo>
                    <a:pt x="449" y="1147"/>
                    <a:pt x="430" y="1142"/>
                    <a:pt x="412" y="1137"/>
                  </a:cubicBezTo>
                  <a:cubicBezTo>
                    <a:pt x="394" y="1131"/>
                    <a:pt x="376" y="1125"/>
                    <a:pt x="359" y="1118"/>
                  </a:cubicBezTo>
                  <a:cubicBezTo>
                    <a:pt x="341" y="1110"/>
                    <a:pt x="324" y="1102"/>
                    <a:pt x="307" y="1093"/>
                  </a:cubicBezTo>
                  <a:cubicBezTo>
                    <a:pt x="290" y="1083"/>
                    <a:pt x="274" y="1073"/>
                    <a:pt x="258" y="1063"/>
                  </a:cubicBezTo>
                  <a:cubicBezTo>
                    <a:pt x="243" y="1052"/>
                    <a:pt x="227" y="1041"/>
                    <a:pt x="213" y="1029"/>
                  </a:cubicBezTo>
                  <a:cubicBezTo>
                    <a:pt x="198" y="1017"/>
                    <a:pt x="184" y="1004"/>
                    <a:pt x="170" y="991"/>
                  </a:cubicBezTo>
                  <a:cubicBezTo>
                    <a:pt x="157" y="977"/>
                    <a:pt x="144" y="963"/>
                    <a:pt x="132" y="949"/>
                  </a:cubicBezTo>
                  <a:cubicBezTo>
                    <a:pt x="120" y="934"/>
                    <a:pt x="109" y="919"/>
                    <a:pt x="98" y="903"/>
                  </a:cubicBezTo>
                  <a:cubicBezTo>
                    <a:pt x="88" y="887"/>
                    <a:pt x="78" y="871"/>
                    <a:pt x="69" y="854"/>
                  </a:cubicBezTo>
                  <a:cubicBezTo>
                    <a:pt x="60" y="837"/>
                    <a:pt x="52" y="820"/>
                    <a:pt x="45" y="802"/>
                  </a:cubicBezTo>
                  <a:cubicBezTo>
                    <a:pt x="37" y="785"/>
                    <a:pt x="31" y="767"/>
                    <a:pt x="25" y="749"/>
                  </a:cubicBezTo>
                  <a:cubicBezTo>
                    <a:pt x="20" y="731"/>
                    <a:pt x="15" y="712"/>
                    <a:pt x="12" y="694"/>
                  </a:cubicBezTo>
                  <a:cubicBezTo>
                    <a:pt x="8" y="675"/>
                    <a:pt x="5" y="656"/>
                    <a:pt x="3" y="637"/>
                  </a:cubicBezTo>
                  <a:cubicBezTo>
                    <a:pt x="1" y="618"/>
                    <a:pt x="0" y="599"/>
                    <a:pt x="0" y="580"/>
                  </a:cubicBezTo>
                  <a:cubicBezTo>
                    <a:pt x="0" y="561"/>
                    <a:pt x="1" y="542"/>
                    <a:pt x="3" y="524"/>
                  </a:cubicBezTo>
                  <a:cubicBezTo>
                    <a:pt x="5" y="505"/>
                    <a:pt x="8" y="486"/>
                    <a:pt x="12" y="467"/>
                  </a:cubicBezTo>
                  <a:cubicBezTo>
                    <a:pt x="15" y="449"/>
                    <a:pt x="20" y="430"/>
                    <a:pt x="25" y="412"/>
                  </a:cubicBezTo>
                  <a:cubicBezTo>
                    <a:pt x="31" y="394"/>
                    <a:pt x="37" y="376"/>
                    <a:pt x="45" y="358"/>
                  </a:cubicBezTo>
                  <a:cubicBezTo>
                    <a:pt x="52" y="341"/>
                    <a:pt x="60" y="324"/>
                    <a:pt x="69" y="307"/>
                  </a:cubicBezTo>
                  <a:cubicBezTo>
                    <a:pt x="78" y="290"/>
                    <a:pt x="88" y="274"/>
                    <a:pt x="98" y="258"/>
                  </a:cubicBezTo>
                  <a:cubicBezTo>
                    <a:pt x="109" y="242"/>
                    <a:pt x="120" y="227"/>
                    <a:pt x="132" y="212"/>
                  </a:cubicBezTo>
                  <a:cubicBezTo>
                    <a:pt x="144" y="198"/>
                    <a:pt x="157" y="183"/>
                    <a:pt x="170" y="170"/>
                  </a:cubicBezTo>
                  <a:cubicBezTo>
                    <a:pt x="184" y="157"/>
                    <a:pt x="198" y="144"/>
                    <a:pt x="213" y="132"/>
                  </a:cubicBezTo>
                  <a:cubicBezTo>
                    <a:pt x="227" y="120"/>
                    <a:pt x="243" y="108"/>
                    <a:pt x="258" y="98"/>
                  </a:cubicBezTo>
                  <a:cubicBezTo>
                    <a:pt x="274" y="87"/>
                    <a:pt x="290" y="78"/>
                    <a:pt x="307" y="69"/>
                  </a:cubicBezTo>
                  <a:cubicBezTo>
                    <a:pt x="324" y="60"/>
                    <a:pt x="341" y="52"/>
                    <a:pt x="359" y="44"/>
                  </a:cubicBezTo>
                  <a:cubicBezTo>
                    <a:pt x="376" y="37"/>
                    <a:pt x="394" y="31"/>
                    <a:pt x="412" y="25"/>
                  </a:cubicBezTo>
                  <a:cubicBezTo>
                    <a:pt x="430" y="20"/>
                    <a:pt x="449" y="15"/>
                    <a:pt x="468" y="11"/>
                  </a:cubicBezTo>
                  <a:cubicBezTo>
                    <a:pt x="486" y="8"/>
                    <a:pt x="505" y="5"/>
                    <a:pt x="524" y="3"/>
                  </a:cubicBezTo>
                  <a:cubicBezTo>
                    <a:pt x="544" y="1"/>
                    <a:pt x="563" y="0"/>
                    <a:pt x="582" y="0"/>
                  </a:cubicBezTo>
                  <a:cubicBezTo>
                    <a:pt x="601" y="0"/>
                    <a:pt x="620" y="1"/>
                    <a:pt x="639" y="3"/>
                  </a:cubicBezTo>
                  <a:cubicBezTo>
                    <a:pt x="658" y="5"/>
                    <a:pt x="676" y="8"/>
                    <a:pt x="695" y="11"/>
                  </a:cubicBezTo>
                  <a:cubicBezTo>
                    <a:pt x="714" y="15"/>
                    <a:pt x="732" y="20"/>
                    <a:pt x="750" y="25"/>
                  </a:cubicBezTo>
                  <a:cubicBezTo>
                    <a:pt x="768" y="31"/>
                    <a:pt x="786" y="37"/>
                    <a:pt x="804" y="44"/>
                  </a:cubicBezTo>
                  <a:cubicBezTo>
                    <a:pt x="821" y="52"/>
                    <a:pt x="839" y="60"/>
                    <a:pt x="855" y="69"/>
                  </a:cubicBezTo>
                  <a:cubicBezTo>
                    <a:pt x="872" y="78"/>
                    <a:pt x="888" y="87"/>
                    <a:pt x="904" y="98"/>
                  </a:cubicBezTo>
                  <a:cubicBezTo>
                    <a:pt x="920" y="108"/>
                    <a:pt x="935" y="120"/>
                    <a:pt x="950" y="132"/>
                  </a:cubicBezTo>
                  <a:cubicBezTo>
                    <a:pt x="965" y="144"/>
                    <a:pt x="979" y="157"/>
                    <a:pt x="992" y="170"/>
                  </a:cubicBezTo>
                  <a:cubicBezTo>
                    <a:pt x="1006" y="183"/>
                    <a:pt x="1018" y="198"/>
                    <a:pt x="1030" y="212"/>
                  </a:cubicBezTo>
                  <a:cubicBezTo>
                    <a:pt x="1042" y="227"/>
                    <a:pt x="1054" y="242"/>
                    <a:pt x="1064" y="258"/>
                  </a:cubicBezTo>
                  <a:cubicBezTo>
                    <a:pt x="1075" y="274"/>
                    <a:pt x="1085" y="290"/>
                    <a:pt x="1094" y="307"/>
                  </a:cubicBezTo>
                  <a:cubicBezTo>
                    <a:pt x="1103" y="324"/>
                    <a:pt x="1111" y="341"/>
                    <a:pt x="1118" y="358"/>
                  </a:cubicBezTo>
                  <a:cubicBezTo>
                    <a:pt x="1125" y="376"/>
                    <a:pt x="1132" y="394"/>
                    <a:pt x="1137" y="412"/>
                  </a:cubicBezTo>
                  <a:cubicBezTo>
                    <a:pt x="1143" y="430"/>
                    <a:pt x="1147" y="449"/>
                    <a:pt x="1151" y="467"/>
                  </a:cubicBezTo>
                  <a:cubicBezTo>
                    <a:pt x="1155" y="486"/>
                    <a:pt x="1157" y="505"/>
                    <a:pt x="1159" y="524"/>
                  </a:cubicBezTo>
                  <a:cubicBezTo>
                    <a:pt x="1161" y="542"/>
                    <a:pt x="1162" y="561"/>
                    <a:pt x="1162" y="580"/>
                  </a:cubicBezTo>
                  <a:close/>
                </a:path>
              </a:pathLst>
            </a:custGeom>
            <a:solidFill>
              <a:srgbClr val="166534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FFFFFF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AEC6DA-D6E8-4D5A-17C6-33C4EB870A08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5548680" y="1980360"/>
              <a:ext cx="225360" cy="2671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B1F0CA-33B5-E52E-D57D-6410005A4F53}"/>
                </a:ext>
              </a:extLst>
            </p:cNvPr>
            <p:cNvSpPr txBox="1"/>
            <p:nvPr/>
          </p:nvSpPr>
          <p:spPr>
            <a:xfrm>
              <a:off x="5991840" y="2011680"/>
              <a:ext cx="854401" cy="243143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580" b="0" u="none" strike="noStrike" dirty="0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상선 분야</a:t>
              </a:r>
              <a:endParaRPr lang="en-US" sz="1580" b="0" u="none" strike="noStrike" dirty="0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2EAA4F9-8DEF-8BA1-5DC1-BF71724C7159}"/>
                </a:ext>
              </a:extLst>
            </p:cNvPr>
            <p:cNvSpPr txBox="1"/>
            <p:nvPr/>
          </p:nvSpPr>
          <p:spPr>
            <a:xfrm>
              <a:off x="5615640" y="2485440"/>
              <a:ext cx="1847520" cy="24408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320" b="0" u="none" strike="noStrike">
                  <a:solidFill>
                    <a:srgbClr val="86EFAC"/>
                  </a:solidFill>
                  <a:effectLst/>
                  <a:uFillTx/>
                  <a:latin typeface="NotoSansKR"/>
                  <a:ea typeface="NotoSansKR"/>
                </a:rPr>
                <a:t>선박 관리 효율성 증대 효과</a:t>
              </a:r>
              <a:endParaRPr lang="en-US" sz="13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98B065-B688-58F6-3452-BDB4C38052FE}"/>
                </a:ext>
              </a:extLst>
            </p:cNvPr>
            <p:cNvSpPr txBox="1"/>
            <p:nvPr/>
          </p:nvSpPr>
          <p:spPr>
            <a:xfrm>
              <a:off x="5615640" y="2792520"/>
              <a:ext cx="465876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클라우드 플랫폼은 선박의 </a:t>
              </a:r>
              <a:r>
                <a:rPr lang="en-US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IoT </a:t>
              </a:r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기술과 연계되어 실시간 모니터링의 핵심 인프라를 제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69E7AE9-BF71-0FD9-F125-F44D48061D78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615640" y="3292560"/>
              <a:ext cx="150120" cy="133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9E7304-5760-724F-D410-26028685BE3B}"/>
                </a:ext>
              </a:extLst>
            </p:cNvPr>
            <p:cNvSpPr txBox="1"/>
            <p:nvPr/>
          </p:nvSpPr>
          <p:spPr>
            <a:xfrm>
              <a:off x="5615640" y="2993040"/>
              <a:ext cx="57528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공합니다</a:t>
              </a:r>
              <a:r>
                <a:rPr lang="en-US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.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0B6BF85-EFB1-D812-F38B-051D7F2DD3C3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7955640" y="3292560"/>
              <a:ext cx="133200" cy="133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7BBC76F-349E-6038-2F2F-25F501C732B9}"/>
                </a:ext>
              </a:extLst>
            </p:cNvPr>
            <p:cNvSpPr txBox="1"/>
            <p:nvPr/>
          </p:nvSpPr>
          <p:spPr>
            <a:xfrm>
              <a:off x="5833080" y="3293640"/>
              <a:ext cx="52416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E5E7EB"/>
                  </a:solidFill>
                  <a:effectLst/>
                  <a:uFillTx/>
                  <a:latin typeface="NotoSansKR"/>
                  <a:ea typeface="NotoSansKR"/>
                </a:rPr>
                <a:t>엔진 성능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F8B52DDE-962D-F87A-E89B-218AF1FD17D0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15640" y="3626640"/>
              <a:ext cx="150120" cy="133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7B38C15-574A-2911-027B-4EF002F308E2}"/>
                </a:ext>
              </a:extLst>
            </p:cNvPr>
            <p:cNvSpPr txBox="1"/>
            <p:nvPr/>
          </p:nvSpPr>
          <p:spPr>
            <a:xfrm>
              <a:off x="8156160" y="3293640"/>
              <a:ext cx="52416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E5E7EB"/>
                  </a:solidFill>
                  <a:effectLst/>
                  <a:uFillTx/>
                  <a:latin typeface="NotoSansKR"/>
                  <a:ea typeface="NotoSansKR"/>
                </a:rPr>
                <a:t>연료 소비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C5A395EB-B384-6C4B-9D04-4FAB61EE7CC3}"/>
                </a:ext>
              </a:extLst>
            </p:cNvPr>
            <p:cNvPicPr/>
            <p:nvPr/>
          </p:nvPicPr>
          <p:blipFill>
            <a:blip r:embed="rId9"/>
            <a:stretch/>
          </p:blipFill>
          <p:spPr>
            <a:xfrm>
              <a:off x="7955640" y="3626640"/>
              <a:ext cx="133200" cy="133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9E4185E-49E6-F264-FC38-DEB6AA7E49AB}"/>
                </a:ext>
              </a:extLst>
            </p:cNvPr>
            <p:cNvSpPr txBox="1"/>
            <p:nvPr/>
          </p:nvSpPr>
          <p:spPr>
            <a:xfrm>
              <a:off x="5833080" y="3628080"/>
              <a:ext cx="52416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E5E7EB"/>
                  </a:solidFill>
                  <a:effectLst/>
                  <a:uFillTx/>
                  <a:latin typeface="NotoSansKR"/>
                  <a:ea typeface="NotoSansKR"/>
                </a:rPr>
                <a:t>화물 상태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84EDE5C-47C2-E305-453D-AAD2D8BBEBD3}"/>
                </a:ext>
              </a:extLst>
            </p:cNvPr>
            <p:cNvSpPr txBox="1"/>
            <p:nvPr/>
          </p:nvSpPr>
          <p:spPr>
            <a:xfrm>
              <a:off x="8156160" y="3628080"/>
              <a:ext cx="52416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E5E7EB"/>
                  </a:solidFill>
                  <a:effectLst/>
                  <a:uFillTx/>
                  <a:latin typeface="NotoSansKR"/>
                  <a:ea typeface="NotoSansKR"/>
                </a:rPr>
                <a:t>항로 정보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FF17B78-DDEC-0F6D-FA5E-0F5C61AE75A2}"/>
                </a:ext>
              </a:extLst>
            </p:cNvPr>
            <p:cNvSpPr/>
            <p:nvPr/>
          </p:nvSpPr>
          <p:spPr>
            <a:xfrm>
              <a:off x="401040" y="3693600"/>
              <a:ext cx="4847040" cy="1838880"/>
            </a:xfrm>
            <a:custGeom>
              <a:avLst/>
              <a:gdLst/>
              <a:ahLst/>
              <a:cxnLst/>
              <a:rect l="0" t="0" r="r" b="b"/>
              <a:pathLst>
                <a:path w="13464" h="5108">
                  <a:moveTo>
                    <a:pt x="0" y="4922"/>
                  </a:moveTo>
                  <a:lnTo>
                    <a:pt x="0" y="185"/>
                  </a:lnTo>
                  <a:cubicBezTo>
                    <a:pt x="0" y="173"/>
                    <a:pt x="1" y="161"/>
                    <a:pt x="3" y="149"/>
                  </a:cubicBezTo>
                  <a:cubicBezTo>
                    <a:pt x="6" y="137"/>
                    <a:pt x="9" y="126"/>
                    <a:pt x="14" y="114"/>
                  </a:cubicBezTo>
                  <a:cubicBezTo>
                    <a:pt x="19" y="103"/>
                    <a:pt x="24" y="92"/>
                    <a:pt x="31" y="82"/>
                  </a:cubicBezTo>
                  <a:cubicBezTo>
                    <a:pt x="38" y="72"/>
                    <a:pt x="45" y="63"/>
                    <a:pt x="54" y="54"/>
                  </a:cubicBezTo>
                  <a:cubicBezTo>
                    <a:pt x="63" y="45"/>
                    <a:pt x="72" y="38"/>
                    <a:pt x="82" y="31"/>
                  </a:cubicBezTo>
                  <a:cubicBezTo>
                    <a:pt x="92" y="24"/>
                    <a:pt x="103" y="18"/>
                    <a:pt x="114" y="14"/>
                  </a:cubicBezTo>
                  <a:cubicBezTo>
                    <a:pt x="126" y="9"/>
                    <a:pt x="137" y="6"/>
                    <a:pt x="149" y="3"/>
                  </a:cubicBezTo>
                  <a:cubicBezTo>
                    <a:pt x="161" y="1"/>
                    <a:pt x="173" y="0"/>
                    <a:pt x="185" y="0"/>
                  </a:cubicBezTo>
                  <a:lnTo>
                    <a:pt x="13279" y="0"/>
                  </a:lnTo>
                  <a:cubicBezTo>
                    <a:pt x="13291" y="0"/>
                    <a:pt x="13303" y="1"/>
                    <a:pt x="13315" y="3"/>
                  </a:cubicBezTo>
                  <a:cubicBezTo>
                    <a:pt x="13327" y="6"/>
                    <a:pt x="13338" y="9"/>
                    <a:pt x="13350" y="14"/>
                  </a:cubicBezTo>
                  <a:cubicBezTo>
                    <a:pt x="13361" y="18"/>
                    <a:pt x="13372" y="24"/>
                    <a:pt x="13382" y="31"/>
                  </a:cubicBezTo>
                  <a:cubicBezTo>
                    <a:pt x="13392" y="38"/>
                    <a:pt x="13401" y="45"/>
                    <a:pt x="13410" y="54"/>
                  </a:cubicBezTo>
                  <a:cubicBezTo>
                    <a:pt x="13419" y="63"/>
                    <a:pt x="13426" y="72"/>
                    <a:pt x="13433" y="82"/>
                  </a:cubicBezTo>
                  <a:cubicBezTo>
                    <a:pt x="13440" y="92"/>
                    <a:pt x="13445" y="103"/>
                    <a:pt x="13450" y="114"/>
                  </a:cubicBezTo>
                  <a:cubicBezTo>
                    <a:pt x="13455" y="126"/>
                    <a:pt x="13458" y="137"/>
                    <a:pt x="13461" y="149"/>
                  </a:cubicBezTo>
                  <a:cubicBezTo>
                    <a:pt x="13463" y="161"/>
                    <a:pt x="13464" y="173"/>
                    <a:pt x="13464" y="185"/>
                  </a:cubicBezTo>
                  <a:lnTo>
                    <a:pt x="13464" y="4922"/>
                  </a:lnTo>
                  <a:cubicBezTo>
                    <a:pt x="13464" y="4934"/>
                    <a:pt x="13463" y="4946"/>
                    <a:pt x="13461" y="4958"/>
                  </a:cubicBezTo>
                  <a:cubicBezTo>
                    <a:pt x="13458" y="4970"/>
                    <a:pt x="13455" y="4982"/>
                    <a:pt x="13450" y="4993"/>
                  </a:cubicBezTo>
                  <a:cubicBezTo>
                    <a:pt x="13445" y="5004"/>
                    <a:pt x="13440" y="5015"/>
                    <a:pt x="13433" y="5025"/>
                  </a:cubicBezTo>
                  <a:cubicBezTo>
                    <a:pt x="13426" y="5035"/>
                    <a:pt x="13419" y="5045"/>
                    <a:pt x="13410" y="5053"/>
                  </a:cubicBezTo>
                  <a:cubicBezTo>
                    <a:pt x="13401" y="5062"/>
                    <a:pt x="13392" y="5069"/>
                    <a:pt x="13382" y="5076"/>
                  </a:cubicBezTo>
                  <a:cubicBezTo>
                    <a:pt x="13372" y="5083"/>
                    <a:pt x="13361" y="5089"/>
                    <a:pt x="13350" y="5093"/>
                  </a:cubicBezTo>
                  <a:cubicBezTo>
                    <a:pt x="13338" y="5098"/>
                    <a:pt x="13327" y="5102"/>
                    <a:pt x="13315" y="5104"/>
                  </a:cubicBezTo>
                  <a:cubicBezTo>
                    <a:pt x="13303" y="5106"/>
                    <a:pt x="13291" y="5108"/>
                    <a:pt x="13279" y="5108"/>
                  </a:cubicBezTo>
                  <a:lnTo>
                    <a:pt x="185" y="5108"/>
                  </a:lnTo>
                  <a:cubicBezTo>
                    <a:pt x="173" y="5108"/>
                    <a:pt x="161" y="5106"/>
                    <a:pt x="149" y="5104"/>
                  </a:cubicBezTo>
                  <a:cubicBezTo>
                    <a:pt x="137" y="5102"/>
                    <a:pt x="126" y="5098"/>
                    <a:pt x="114" y="5093"/>
                  </a:cubicBezTo>
                  <a:cubicBezTo>
                    <a:pt x="103" y="5089"/>
                    <a:pt x="92" y="5083"/>
                    <a:pt x="82" y="5076"/>
                  </a:cubicBezTo>
                  <a:cubicBezTo>
                    <a:pt x="72" y="5069"/>
                    <a:pt x="63" y="5062"/>
                    <a:pt x="54" y="5053"/>
                  </a:cubicBezTo>
                  <a:cubicBezTo>
                    <a:pt x="45" y="5045"/>
                    <a:pt x="38" y="5035"/>
                    <a:pt x="31" y="5025"/>
                  </a:cubicBezTo>
                  <a:cubicBezTo>
                    <a:pt x="24" y="5015"/>
                    <a:pt x="19" y="5004"/>
                    <a:pt x="14" y="4993"/>
                  </a:cubicBezTo>
                  <a:cubicBezTo>
                    <a:pt x="9" y="4982"/>
                    <a:pt x="6" y="4970"/>
                    <a:pt x="3" y="4958"/>
                  </a:cubicBezTo>
                  <a:cubicBezTo>
                    <a:pt x="1" y="4946"/>
                    <a:pt x="0" y="4934"/>
                    <a:pt x="0" y="492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B0946F5-1957-42CF-98A2-F216AF00BC84}"/>
                </a:ext>
              </a:extLst>
            </p:cNvPr>
            <p:cNvSpPr/>
            <p:nvPr/>
          </p:nvSpPr>
          <p:spPr>
            <a:xfrm>
              <a:off x="534600" y="4629600"/>
              <a:ext cx="17280" cy="768960"/>
            </a:xfrm>
            <a:custGeom>
              <a:avLst/>
              <a:gdLst/>
              <a:ahLst/>
              <a:cxnLst/>
              <a:rect l="0" t="0" r="r" b="b"/>
              <a:pathLst>
                <a:path w="48" h="2136">
                  <a:moveTo>
                    <a:pt x="0" y="0"/>
                  </a:moveTo>
                  <a:lnTo>
                    <a:pt x="48" y="0"/>
                  </a:lnTo>
                  <a:lnTo>
                    <a:pt x="48" y="2136"/>
                  </a:lnTo>
                  <a:lnTo>
                    <a:pt x="0" y="2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82F6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FFFFFF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9545FB5-9C90-BD97-CBB2-CFD338046B71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534960" y="3827520"/>
              <a:ext cx="191880" cy="233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E63464C-F151-EC63-C2AE-AF091CB43B75}"/>
                </a:ext>
              </a:extLst>
            </p:cNvPr>
            <p:cNvSpPr txBox="1"/>
            <p:nvPr/>
          </p:nvSpPr>
          <p:spPr>
            <a:xfrm>
              <a:off x="793800" y="3871800"/>
              <a:ext cx="1629000" cy="2199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180" b="0" u="none" strike="noStrike" dirty="0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디지털 트윈 클라우드 운영</a:t>
              </a:r>
              <a:endParaRPr lang="en-US" sz="1180" b="0" u="none" strike="noStrike" dirty="0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6F63A2C-20C3-BCA9-58A1-B9F03A053F5B}"/>
                </a:ext>
              </a:extLst>
            </p:cNvPr>
            <p:cNvSpPr txBox="1"/>
            <p:nvPr/>
          </p:nvSpPr>
          <p:spPr>
            <a:xfrm>
              <a:off x="534960" y="4163040"/>
              <a:ext cx="440568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항공모함 </a:t>
              </a:r>
              <a:r>
                <a:rPr lang="zh-CN" sz="1050" b="0" u="none" strike="noStrike">
                  <a:solidFill>
                    <a:srgbClr val="4DB8FF"/>
                  </a:solidFill>
                  <a:effectLst/>
                  <a:uFillTx/>
                  <a:latin typeface="NotoSansKR"/>
                  <a:ea typeface="NotoSansKR"/>
                </a:rPr>
                <a:t>에이브러햄 링컨함</a:t>
              </a:r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과 </a:t>
              </a:r>
              <a:r>
                <a:rPr lang="zh-CN" sz="1050" b="0" u="none" strike="noStrike">
                  <a:solidFill>
                    <a:srgbClr val="4DB8FF"/>
                  </a:solidFill>
                  <a:effectLst/>
                  <a:uFillTx/>
                  <a:latin typeface="NotoSansKR"/>
                  <a:ea typeface="NotoSansKR"/>
                </a:rPr>
                <a:t>시어도어 루스벨트함</a:t>
              </a:r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의 디지털 트윈을 클라우드에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75EB47A-0B5B-EB2D-CD24-8300A0FBD3F7}"/>
                </a:ext>
              </a:extLst>
            </p:cNvPr>
            <p:cNvSpPr txBox="1"/>
            <p:nvPr/>
          </p:nvSpPr>
          <p:spPr>
            <a:xfrm>
              <a:off x="534960" y="4363560"/>
              <a:ext cx="40104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서 운영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E1B14A-7D6B-39AB-E99E-7497D1265EFA}"/>
                </a:ext>
              </a:extLst>
            </p:cNvPr>
            <p:cNvSpPr txBox="1"/>
            <p:nvPr/>
          </p:nvSpPr>
          <p:spPr>
            <a:xfrm>
              <a:off x="685080" y="4654800"/>
              <a:ext cx="127656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• 소프트웨어 통합 테스트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D656A8B-5CB1-63DC-1465-CDF92FD592D0}"/>
                </a:ext>
              </a:extLst>
            </p:cNvPr>
            <p:cNvSpPr txBox="1"/>
            <p:nvPr/>
          </p:nvSpPr>
          <p:spPr>
            <a:xfrm>
              <a:off x="685080" y="4855320"/>
              <a:ext cx="60264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• 설치 검증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BF82BD3-4234-00D6-24BC-B3F23DF4AC0F}"/>
                </a:ext>
              </a:extLst>
            </p:cNvPr>
            <p:cNvSpPr txBox="1"/>
            <p:nvPr/>
          </p:nvSpPr>
          <p:spPr>
            <a:xfrm>
              <a:off x="685080" y="5055840"/>
              <a:ext cx="84456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• 문제 해결 지원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EF239DA6-7838-D2B1-12AD-2E02A7D66D64}"/>
                </a:ext>
              </a:extLst>
            </p:cNvPr>
            <p:cNvSpPr/>
            <p:nvPr/>
          </p:nvSpPr>
          <p:spPr>
            <a:xfrm>
              <a:off x="5448240" y="4061160"/>
              <a:ext cx="4847400" cy="1571400"/>
            </a:xfrm>
            <a:custGeom>
              <a:avLst/>
              <a:gdLst/>
              <a:ahLst/>
              <a:cxnLst/>
              <a:rect l="0" t="0" r="r" b="b"/>
              <a:pathLst>
                <a:path w="13465" h="4365">
                  <a:moveTo>
                    <a:pt x="0" y="4179"/>
                  </a:moveTo>
                  <a:lnTo>
                    <a:pt x="0" y="186"/>
                  </a:lnTo>
                  <a:cubicBezTo>
                    <a:pt x="0" y="174"/>
                    <a:pt x="2" y="161"/>
                    <a:pt x="4" y="150"/>
                  </a:cubicBezTo>
                  <a:cubicBezTo>
                    <a:pt x="6" y="138"/>
                    <a:pt x="10" y="126"/>
                    <a:pt x="15" y="115"/>
                  </a:cubicBezTo>
                  <a:cubicBezTo>
                    <a:pt x="19" y="103"/>
                    <a:pt x="25" y="93"/>
                    <a:pt x="32" y="83"/>
                  </a:cubicBezTo>
                  <a:cubicBezTo>
                    <a:pt x="38" y="72"/>
                    <a:pt x="46" y="63"/>
                    <a:pt x="55" y="54"/>
                  </a:cubicBezTo>
                  <a:cubicBezTo>
                    <a:pt x="63" y="46"/>
                    <a:pt x="73" y="38"/>
                    <a:pt x="83" y="31"/>
                  </a:cubicBezTo>
                  <a:cubicBezTo>
                    <a:pt x="93" y="25"/>
                    <a:pt x="104" y="19"/>
                    <a:pt x="115" y="14"/>
                  </a:cubicBezTo>
                  <a:cubicBezTo>
                    <a:pt x="126" y="10"/>
                    <a:pt x="138" y="6"/>
                    <a:pt x="150" y="4"/>
                  </a:cubicBezTo>
                  <a:cubicBezTo>
                    <a:pt x="162" y="1"/>
                    <a:pt x="174" y="0"/>
                    <a:pt x="186" y="0"/>
                  </a:cubicBezTo>
                  <a:lnTo>
                    <a:pt x="13279" y="0"/>
                  </a:lnTo>
                  <a:cubicBezTo>
                    <a:pt x="13291" y="0"/>
                    <a:pt x="13304" y="1"/>
                    <a:pt x="13316" y="4"/>
                  </a:cubicBezTo>
                  <a:cubicBezTo>
                    <a:pt x="13327" y="6"/>
                    <a:pt x="13339" y="10"/>
                    <a:pt x="13350" y="14"/>
                  </a:cubicBezTo>
                  <a:cubicBezTo>
                    <a:pt x="13362" y="19"/>
                    <a:pt x="13372" y="25"/>
                    <a:pt x="13382" y="31"/>
                  </a:cubicBezTo>
                  <a:cubicBezTo>
                    <a:pt x="13393" y="38"/>
                    <a:pt x="13402" y="46"/>
                    <a:pt x="13411" y="54"/>
                  </a:cubicBezTo>
                  <a:cubicBezTo>
                    <a:pt x="13419" y="63"/>
                    <a:pt x="13427" y="72"/>
                    <a:pt x="13434" y="83"/>
                  </a:cubicBezTo>
                  <a:cubicBezTo>
                    <a:pt x="13440" y="93"/>
                    <a:pt x="13446" y="103"/>
                    <a:pt x="13451" y="115"/>
                  </a:cubicBezTo>
                  <a:cubicBezTo>
                    <a:pt x="13456" y="126"/>
                    <a:pt x="13459" y="138"/>
                    <a:pt x="13461" y="150"/>
                  </a:cubicBezTo>
                  <a:cubicBezTo>
                    <a:pt x="13464" y="161"/>
                    <a:pt x="13465" y="174"/>
                    <a:pt x="13465" y="186"/>
                  </a:cubicBezTo>
                  <a:lnTo>
                    <a:pt x="13465" y="4179"/>
                  </a:lnTo>
                  <a:cubicBezTo>
                    <a:pt x="13465" y="4192"/>
                    <a:pt x="13464" y="4204"/>
                    <a:pt x="13461" y="4216"/>
                  </a:cubicBezTo>
                  <a:cubicBezTo>
                    <a:pt x="13459" y="4228"/>
                    <a:pt x="13456" y="4239"/>
                    <a:pt x="13451" y="4250"/>
                  </a:cubicBezTo>
                  <a:cubicBezTo>
                    <a:pt x="13446" y="4262"/>
                    <a:pt x="13440" y="4272"/>
                    <a:pt x="13434" y="4283"/>
                  </a:cubicBezTo>
                  <a:cubicBezTo>
                    <a:pt x="13427" y="4293"/>
                    <a:pt x="13419" y="4302"/>
                    <a:pt x="13411" y="4311"/>
                  </a:cubicBezTo>
                  <a:cubicBezTo>
                    <a:pt x="13402" y="4319"/>
                    <a:pt x="13393" y="4327"/>
                    <a:pt x="13382" y="4334"/>
                  </a:cubicBezTo>
                  <a:cubicBezTo>
                    <a:pt x="13372" y="4341"/>
                    <a:pt x="13362" y="4346"/>
                    <a:pt x="13350" y="4351"/>
                  </a:cubicBezTo>
                  <a:cubicBezTo>
                    <a:pt x="13339" y="4356"/>
                    <a:pt x="13327" y="4359"/>
                    <a:pt x="13316" y="4362"/>
                  </a:cubicBezTo>
                  <a:cubicBezTo>
                    <a:pt x="13304" y="4364"/>
                    <a:pt x="13291" y="4365"/>
                    <a:pt x="13279" y="4365"/>
                  </a:cubicBezTo>
                  <a:lnTo>
                    <a:pt x="186" y="4365"/>
                  </a:lnTo>
                  <a:cubicBezTo>
                    <a:pt x="174" y="4365"/>
                    <a:pt x="162" y="4364"/>
                    <a:pt x="150" y="4362"/>
                  </a:cubicBezTo>
                  <a:cubicBezTo>
                    <a:pt x="138" y="4359"/>
                    <a:pt x="126" y="4356"/>
                    <a:pt x="115" y="4351"/>
                  </a:cubicBezTo>
                  <a:cubicBezTo>
                    <a:pt x="104" y="4346"/>
                    <a:pt x="93" y="4341"/>
                    <a:pt x="83" y="4334"/>
                  </a:cubicBezTo>
                  <a:cubicBezTo>
                    <a:pt x="73" y="4327"/>
                    <a:pt x="63" y="4319"/>
                    <a:pt x="55" y="4311"/>
                  </a:cubicBezTo>
                  <a:cubicBezTo>
                    <a:pt x="46" y="4302"/>
                    <a:pt x="38" y="4293"/>
                    <a:pt x="32" y="4283"/>
                  </a:cubicBezTo>
                  <a:cubicBezTo>
                    <a:pt x="25" y="4272"/>
                    <a:pt x="19" y="4262"/>
                    <a:pt x="15" y="4250"/>
                  </a:cubicBezTo>
                  <a:cubicBezTo>
                    <a:pt x="10" y="4239"/>
                    <a:pt x="6" y="4228"/>
                    <a:pt x="4" y="4216"/>
                  </a:cubicBezTo>
                  <a:cubicBezTo>
                    <a:pt x="2" y="4204"/>
                    <a:pt x="0" y="4192"/>
                    <a:pt x="0" y="4179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7E9FBE23-3E86-DE86-F89F-F0CBF7C0BA73}"/>
                </a:ext>
              </a:extLst>
            </p:cNvPr>
            <p:cNvPicPr/>
            <p:nvPr/>
          </p:nvPicPr>
          <p:blipFill>
            <a:blip r:embed="rId11"/>
            <a:stretch/>
          </p:blipFill>
          <p:spPr>
            <a:xfrm>
              <a:off x="5582160" y="4195080"/>
              <a:ext cx="208440" cy="233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09D6F6-C24D-63DD-23C2-4AB3690FA5DC}"/>
                </a:ext>
              </a:extLst>
            </p:cNvPr>
            <p:cNvSpPr txBox="1"/>
            <p:nvPr/>
          </p:nvSpPr>
          <p:spPr>
            <a:xfrm>
              <a:off x="685080" y="5256360"/>
              <a:ext cx="1086840" cy="1695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92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• 가상 훈련 기회 제공</a:t>
              </a:r>
              <a:endParaRPr lang="en-US" sz="92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FDDB71-99A4-051C-A88D-9BD61809A7C8}"/>
                </a:ext>
              </a:extLst>
            </p:cNvPr>
            <p:cNvSpPr txBox="1"/>
            <p:nvPr/>
          </p:nvSpPr>
          <p:spPr>
            <a:xfrm>
              <a:off x="5857920" y="4239360"/>
              <a:ext cx="1178640" cy="21996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180" b="0" u="none" strike="noStrike">
                  <a:solidFill>
                    <a:srgbClr val="FFFFFF"/>
                  </a:solidFill>
                  <a:effectLst/>
                  <a:uFillTx/>
                  <a:latin typeface="NotoSansKR"/>
                  <a:ea typeface="NotoSansKR"/>
                </a:rPr>
                <a:t>데이터 기반 최적화</a:t>
              </a:r>
              <a:endParaRPr lang="en-US" sz="118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66ACD7D0-F13D-9B2A-2322-9BD73D11E422}"/>
                </a:ext>
              </a:extLst>
            </p:cNvPr>
            <p:cNvPicPr/>
            <p:nvPr/>
          </p:nvPicPr>
          <p:blipFill>
            <a:blip r:embed="rId12"/>
            <a:stretch/>
          </p:blipFill>
          <p:spPr>
            <a:xfrm>
              <a:off x="5582160" y="4796640"/>
              <a:ext cx="133200" cy="133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FCAF52B-D9A8-63FE-8AA2-DD728543A79C}"/>
                </a:ext>
              </a:extLst>
            </p:cNvPr>
            <p:cNvSpPr txBox="1"/>
            <p:nvPr/>
          </p:nvSpPr>
          <p:spPr>
            <a:xfrm>
              <a:off x="5582160" y="4530600"/>
              <a:ext cx="233244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클라우드 기반 데이터 분석을 통한 최적화</a:t>
              </a:r>
              <a:r>
                <a:rPr lang="en-US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: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9F43A5C-3116-733E-FCA7-FF12F87559C8}"/>
                </a:ext>
              </a:extLst>
            </p:cNvPr>
            <p:cNvPicPr/>
            <p:nvPr/>
          </p:nvPicPr>
          <p:blipFill>
            <a:blip r:embed="rId13"/>
            <a:stretch/>
          </p:blipFill>
          <p:spPr>
            <a:xfrm>
              <a:off x="5582160" y="5064120"/>
              <a:ext cx="133200" cy="133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17797C-E9C7-C6A9-FA6E-8EBFE27ABB48}"/>
                </a:ext>
              </a:extLst>
            </p:cNvPr>
            <p:cNvSpPr txBox="1"/>
            <p:nvPr/>
          </p:nvSpPr>
          <p:spPr>
            <a:xfrm>
              <a:off x="5782680" y="4798080"/>
              <a:ext cx="132480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예측 유지보수 시점 결정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A8ACCFB-7836-4B32-F378-9569022B4DF9}"/>
                </a:ext>
              </a:extLst>
            </p:cNvPr>
            <p:cNvPicPr/>
            <p:nvPr/>
          </p:nvPicPr>
          <p:blipFill>
            <a:blip r:embed="rId14"/>
            <a:stretch/>
          </p:blipFill>
          <p:spPr>
            <a:xfrm>
              <a:off x="5582160" y="5331600"/>
              <a:ext cx="133200" cy="133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9CA43F0-DB44-E0BB-0C72-9EF18E189288}"/>
                </a:ext>
              </a:extLst>
            </p:cNvPr>
            <p:cNvSpPr txBox="1"/>
            <p:nvPr/>
          </p:nvSpPr>
          <p:spPr>
            <a:xfrm>
              <a:off x="5782680" y="5065560"/>
              <a:ext cx="104796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연료 효율성 최적화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5ACADB-C923-CFE5-285A-CA33B0B9FCD9}"/>
                </a:ext>
              </a:extLst>
            </p:cNvPr>
            <p:cNvSpPr txBox="1"/>
            <p:nvPr/>
          </p:nvSpPr>
          <p:spPr>
            <a:xfrm>
              <a:off x="5782680" y="5332680"/>
              <a:ext cx="1601640" cy="19404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zh-CN" sz="1050" b="0" u="none" strike="noStrike">
                  <a:solidFill>
                    <a:srgbClr val="D1D5DB"/>
                  </a:solidFill>
                  <a:effectLst/>
                  <a:uFillTx/>
                  <a:latin typeface="NotoSansKR"/>
                  <a:ea typeface="NotoSansKR"/>
                </a:rPr>
                <a:t>선단 전체의 운영 효율 극대화</a:t>
              </a:r>
              <a:endParaRPr lang="en-US" sz="1050" b="0" u="none" strike="noStrike">
                <a:solidFill>
                  <a:srgbClr val="000000"/>
                </a:solidFill>
                <a:effectLst/>
                <a:uFillTx/>
                <a:latin typeface="Times New Roman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0E34AB2-C64A-2712-3399-344E3DB68EE2}"/>
              </a:ext>
            </a:extLst>
          </p:cNvPr>
          <p:cNvSpPr txBox="1"/>
          <p:nvPr/>
        </p:nvSpPr>
        <p:spPr>
          <a:xfrm>
            <a:off x="220131" y="309033"/>
            <a:ext cx="53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함정 및 상선의 클라우드 활용</a:t>
            </a:r>
          </a:p>
        </p:txBody>
      </p:sp>
    </p:spTree>
    <p:extLst>
      <p:ext uri="{BB962C8B-B14F-4D97-AF65-F5344CB8AC3E}">
        <p14:creationId xmlns:p14="http://schemas.microsoft.com/office/powerpoint/2010/main" val="1990783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2958</Words>
  <Application>Microsoft Office PowerPoint</Application>
  <PresentationFormat>와이드스크린</PresentationFormat>
  <Paragraphs>319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NotoSansKR</vt:lpstr>
      <vt:lpstr>Malgun Gothic</vt:lpstr>
      <vt:lpstr>Malgun Gothic</vt:lpstr>
      <vt:lpstr>Arial</vt:lpstr>
      <vt:lpstr>Bookman Old Style</vt:lpstr>
      <vt:lpstr>Lucida Sans</vt:lpstr>
      <vt:lpstr>Lucida Sans Unicode</vt:lpstr>
      <vt:lpstr>Times New Roman</vt:lpstr>
      <vt:lpstr>Trebuchet MS</vt:lpstr>
      <vt:lpstr>Office 테마</vt:lpstr>
      <vt:lpstr>차세대 함정 및 상선에 대한 지능형  통합 관제 플랫폼 연구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김도형</dc:creator>
  <cp:lastModifiedBy>김도형</cp:lastModifiedBy>
  <cp:revision>3</cp:revision>
  <dcterms:created xsi:type="dcterms:W3CDTF">2025-07-24T05:29:42Z</dcterms:created>
  <dcterms:modified xsi:type="dcterms:W3CDTF">2025-07-28T05:24:19Z</dcterms:modified>
</cp:coreProperties>
</file>